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5"/>
  </p:notesMasterIdLst>
  <p:sldIdLst>
    <p:sldId id="256" r:id="rId2"/>
    <p:sldId id="257" r:id="rId3"/>
    <p:sldId id="258" r:id="rId4"/>
    <p:sldId id="285" r:id="rId5"/>
    <p:sldId id="286" r:id="rId6"/>
    <p:sldId id="261" r:id="rId7"/>
    <p:sldId id="262" r:id="rId8"/>
    <p:sldId id="287" r:id="rId9"/>
    <p:sldId id="288" r:id="rId10"/>
    <p:sldId id="266" r:id="rId11"/>
    <p:sldId id="289" r:id="rId12"/>
    <p:sldId id="268" r:id="rId13"/>
    <p:sldId id="269" r:id="rId14"/>
    <p:sldId id="270" r:id="rId15"/>
    <p:sldId id="271" r:id="rId16"/>
    <p:sldId id="272" r:id="rId17"/>
    <p:sldId id="273" r:id="rId18"/>
    <p:sldId id="274" r:id="rId19"/>
    <p:sldId id="290" r:id="rId20"/>
    <p:sldId id="277" r:id="rId21"/>
    <p:sldId id="278" r:id="rId22"/>
    <p:sldId id="279" r:id="rId23"/>
    <p:sldId id="280"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B44AA85-FB77-4D4D-A274-E555D752C473}">
  <a:tblStyle styleId="{DB44AA85-FB77-4D4D-A274-E555D752C473}"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21"/>
  </p:normalViewPr>
  <p:slideViewPr>
    <p:cSldViewPr snapToGrid="0" snapToObjects="1">
      <p:cViewPr>
        <p:scale>
          <a:sx n="123" d="100"/>
          <a:sy n="123" d="100"/>
        </p:scale>
        <p:origin x="1320" y="53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100" b="0" i="0" u="none" strike="noStrike" cap="none">
                <a:solidFill>
                  <a:schemeClr val="dk1"/>
                </a:solidFill>
                <a:latin typeface="Arial"/>
                <a:ea typeface="Arial"/>
                <a:cs typeface="Arial"/>
                <a:sym typeface="Arial"/>
              </a:defRPr>
            </a:lvl2pPr>
            <a:lvl3pPr marL="914400" marR="0" lvl="2" indent="0" algn="l" rtl="0">
              <a:spcBef>
                <a:spcPts val="0"/>
              </a:spcBef>
              <a:buNone/>
              <a:defRPr sz="1100" b="0" i="0" u="none" strike="noStrike" cap="none">
                <a:solidFill>
                  <a:schemeClr val="dk1"/>
                </a:solidFill>
                <a:latin typeface="Arial"/>
                <a:ea typeface="Arial"/>
                <a:cs typeface="Arial"/>
                <a:sym typeface="Arial"/>
              </a:defRPr>
            </a:lvl3pPr>
            <a:lvl4pPr marL="1371600" marR="0" lvl="3" indent="0" algn="l" rtl="0">
              <a:spcBef>
                <a:spcPts val="0"/>
              </a:spcBef>
              <a:buNone/>
              <a:defRPr sz="1100" b="0" i="0" u="none" strike="noStrike" cap="none">
                <a:solidFill>
                  <a:schemeClr val="dk1"/>
                </a:solidFill>
                <a:latin typeface="Arial"/>
                <a:ea typeface="Arial"/>
                <a:cs typeface="Arial"/>
                <a:sym typeface="Arial"/>
              </a:defRPr>
            </a:lvl4pPr>
            <a:lvl5pPr marL="1828800" marR="0" lvl="4" indent="0" algn="l" rtl="0">
              <a:spcBef>
                <a:spcPts val="0"/>
              </a:spcBef>
              <a:buNone/>
              <a:defRPr sz="1100" b="0" i="0" u="none" strike="noStrike" cap="none">
                <a:solidFill>
                  <a:schemeClr val="dk1"/>
                </a:solidFill>
                <a:latin typeface="Arial"/>
                <a:ea typeface="Arial"/>
                <a:cs typeface="Arial"/>
                <a:sym typeface="Arial"/>
              </a:defRPr>
            </a:lvl5pPr>
            <a:lvl6pPr marL="2286000" marR="0" lvl="5" indent="0" algn="l" rtl="0">
              <a:spcBef>
                <a:spcPts val="0"/>
              </a:spcBef>
              <a:buNone/>
              <a:defRPr sz="1100" b="0" i="0" u="none" strike="noStrike" cap="none">
                <a:solidFill>
                  <a:schemeClr val="dk1"/>
                </a:solidFill>
                <a:latin typeface="Arial"/>
                <a:ea typeface="Arial"/>
                <a:cs typeface="Arial"/>
                <a:sym typeface="Arial"/>
              </a:defRPr>
            </a:lvl6pPr>
            <a:lvl7pPr marL="2743200" marR="0" lvl="6" indent="0" algn="l" rtl="0">
              <a:spcBef>
                <a:spcPts val="0"/>
              </a:spcBef>
              <a:buNone/>
              <a:defRPr sz="1100" b="0" i="0" u="none" strike="noStrike" cap="none">
                <a:solidFill>
                  <a:schemeClr val="dk1"/>
                </a:solidFill>
                <a:latin typeface="Arial"/>
                <a:ea typeface="Arial"/>
                <a:cs typeface="Arial"/>
                <a:sym typeface="Arial"/>
              </a:defRPr>
            </a:lvl7pPr>
            <a:lvl8pPr marL="3200400" marR="0" lvl="7" indent="0" algn="l" rtl="0">
              <a:spcBef>
                <a:spcPts val="0"/>
              </a:spcBef>
              <a:buNone/>
              <a:defRPr sz="1100" b="0" i="0" u="none" strike="noStrike" cap="none">
                <a:solidFill>
                  <a:schemeClr val="dk1"/>
                </a:solidFill>
                <a:latin typeface="Arial"/>
                <a:ea typeface="Arial"/>
                <a:cs typeface="Arial"/>
                <a:sym typeface="Arial"/>
              </a:defRPr>
            </a:lvl8pPr>
            <a:lvl9pPr marL="3657600" marR="0" lvl="8" indent="0" algn="l" rtl="0">
              <a:spcBef>
                <a:spcPts val="0"/>
              </a:spcBef>
              <a:buNone/>
              <a:defRPr sz="11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2510295733"/>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5" name="Shape 21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2" name="Shape 22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9" name="Shape 22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6" name="Shape 23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7" name="Shape 25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4" name="Shape 26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71" name="Shape 27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8" name="Shape 2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9" name="Shape 10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4" name="Shape 13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2" name="Shape 14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4" name="Shape 17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4" name="Shape 19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1" name="Shape 20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685800" y="1597819"/>
            <a:ext cx="7772400" cy="1102518"/>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4" name="Shape 14"/>
          <p:cNvSpPr txBox="1">
            <a:spLocks noGrp="1"/>
          </p:cNvSpPr>
          <p:nvPr>
            <p:ph type="subTitle" idx="1"/>
          </p:nvPr>
        </p:nvSpPr>
        <p:spPr>
          <a:xfrm>
            <a:off x="1371600" y="2914650"/>
            <a:ext cx="6400799" cy="1314449"/>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5" name="Shape 15"/>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6" name="Shape 16"/>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7" name="Shape 17"/>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GB" sz="1200" b="0" i="0" u="none" strike="noStrike" cap="none">
                <a:solidFill>
                  <a:srgbClr val="888888"/>
                </a:solidFill>
                <a:latin typeface="Arial"/>
                <a:ea typeface="Arial"/>
                <a:cs typeface="Arial"/>
                <a:sym typeface="Arial"/>
              </a:rPr>
              <a:t>‹#›</a:t>
            </a:fld>
            <a:endParaRPr lang="en-GB" sz="1200" b="0" i="0" u="none" strike="noStrike" cap="none">
              <a:solidFill>
                <a:srgbClr val="888888"/>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1792288" y="3600450"/>
            <a:ext cx="5486399" cy="425053"/>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3" name="Shape 73"/>
          <p:cNvSpPr>
            <a:spLocks noGrp="1"/>
          </p:cNvSpPr>
          <p:nvPr>
            <p:ph type="pic" idx="2"/>
          </p:nvPr>
        </p:nvSpPr>
        <p:spPr>
          <a:xfrm>
            <a:off x="1792288" y="459581"/>
            <a:ext cx="5486399" cy="3086099"/>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body" idx="1"/>
          </p:nvPr>
        </p:nvSpPr>
        <p:spPr>
          <a:xfrm>
            <a:off x="1792288" y="4025503"/>
            <a:ext cx="5486399" cy="603647"/>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6" name="Shape 76"/>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7" name="Shape 77"/>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GB" sz="1000" b="0" i="0" u="none" strike="noStrike" cap="none">
                <a:solidFill>
                  <a:schemeClr val="dk2"/>
                </a:solidFill>
                <a:latin typeface="Arial"/>
                <a:ea typeface="Arial"/>
                <a:cs typeface="Arial"/>
                <a:sym typeface="Arial"/>
              </a:rPr>
              <a:t>‹#›</a:t>
            </a:fld>
            <a:endParaRPr lang="en-GB" sz="1000" b="0"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2874763" y="-1217413"/>
            <a:ext cx="3394472"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2" name="Shape 82"/>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3" name="Shape 83"/>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GB" sz="1000" b="0" i="0" u="none" strike="noStrike" cap="none">
                <a:solidFill>
                  <a:schemeClr val="dk2"/>
                </a:solidFill>
                <a:latin typeface="Arial"/>
                <a:ea typeface="Arial"/>
                <a:cs typeface="Arial"/>
                <a:sym typeface="Arial"/>
              </a:rPr>
              <a:t>‹#›</a:t>
            </a:fld>
            <a:endParaRPr lang="en-GB" sz="1000" b="0"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4"/>
        <p:cNvGrpSpPr/>
        <p:nvPr/>
      </p:nvGrpSpPr>
      <p:grpSpPr>
        <a:xfrm>
          <a:off x="0" y="0"/>
          <a:ext cx="0" cy="0"/>
          <a:chOff x="0" y="0"/>
          <a:chExt cx="0" cy="0"/>
        </a:xfrm>
      </p:grpSpPr>
      <p:sp>
        <p:nvSpPr>
          <p:cNvPr id="85" name="Shape 85"/>
          <p:cNvSpPr txBox="1">
            <a:spLocks noGrp="1"/>
          </p:cNvSpPr>
          <p:nvPr>
            <p:ph type="title"/>
          </p:nvPr>
        </p:nvSpPr>
        <p:spPr>
          <a:xfrm rot="5400000">
            <a:off x="5463777" y="1371600"/>
            <a:ext cx="4388643"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6" name="Shape 86"/>
          <p:cNvSpPr txBox="1">
            <a:spLocks noGrp="1"/>
          </p:cNvSpPr>
          <p:nvPr>
            <p:ph type="body" idx="1"/>
          </p:nvPr>
        </p:nvSpPr>
        <p:spPr>
          <a:xfrm rot="5400000">
            <a:off x="1272778" y="-609598"/>
            <a:ext cx="4388643"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7" name="Shape 87"/>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8" name="Shape 88"/>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9" name="Shape 89"/>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GB" sz="1000" b="0" i="0" u="none" strike="noStrike" cap="none">
                <a:solidFill>
                  <a:schemeClr val="dk2"/>
                </a:solidFill>
                <a:latin typeface="Arial"/>
                <a:ea typeface="Arial"/>
                <a:cs typeface="Arial"/>
                <a:sym typeface="Arial"/>
              </a:rPr>
              <a:t>‹#›</a:t>
            </a:fld>
            <a:endParaRPr lang="en-GB" sz="1000" b="0"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ctr" rtl="0">
              <a:spcBef>
                <a:spcPts val="0"/>
              </a:spcBef>
              <a:buClr>
                <a:srgbClr val="CC0000"/>
              </a:buClr>
              <a:buFont typeface="Lobster Two"/>
              <a:buNone/>
              <a:defRPr sz="3000" b="1" i="0" u="none" strike="noStrike" cap="none">
                <a:solidFill>
                  <a:srgbClr val="CC0000"/>
                </a:solidFill>
                <a:latin typeface="Lobster Two"/>
                <a:ea typeface="Lobster Two"/>
                <a:cs typeface="Lobster Two"/>
                <a:sym typeface="Lobster Tw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0" name="Shape 20"/>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marL="342900" marR="0" lvl="0" indent="-139700" algn="l" rtl="0">
              <a:spcBef>
                <a:spcPts val="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GB" sz="1200" b="0" i="0" u="none" strike="noStrike" cap="none">
                <a:solidFill>
                  <a:srgbClr val="888888"/>
                </a:solidFill>
                <a:latin typeface="Arial"/>
                <a:ea typeface="Arial"/>
                <a:cs typeface="Arial"/>
                <a:sym typeface="Arial"/>
              </a:rPr>
              <a:t>‹#›</a:t>
            </a:fld>
            <a:endParaRPr lang="en-GB" sz="1200" b="0" i="0" u="none" strike="noStrike" cap="none">
              <a:solidFill>
                <a:srgbClr val="888888"/>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0" name="Shape 30"/>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1" name="Shape 31"/>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GB" sz="1000" b="0" i="0" u="none" strike="noStrike" cap="none">
                <a:solidFill>
                  <a:schemeClr val="dk2"/>
                </a:solidFill>
                <a:latin typeface="Arial"/>
                <a:ea typeface="Arial"/>
                <a:cs typeface="Arial"/>
                <a:sym typeface="Arial"/>
              </a:rPr>
              <a:t>‹#›</a:t>
            </a:fld>
            <a:endParaRPr lang="en-GB" sz="1000" b="0"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2"/>
        <p:cNvGrpSpPr/>
        <p:nvPr/>
      </p:nvGrpSpPr>
      <p:grpSpPr>
        <a:xfrm>
          <a:off x="0" y="0"/>
          <a:ext cx="0" cy="0"/>
          <a:chOff x="0" y="0"/>
          <a:chExt cx="0" cy="0"/>
        </a:xfrm>
      </p:grpSpPr>
      <p:sp>
        <p:nvSpPr>
          <p:cNvPr id="33" name="Shape 33"/>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4" name="Shape 34"/>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5" name="Shape 35"/>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GB" sz="1200" b="0" i="0" u="none" strike="noStrike" cap="none">
                <a:solidFill>
                  <a:srgbClr val="888888"/>
                </a:solidFill>
                <a:latin typeface="Arial"/>
                <a:ea typeface="Arial"/>
                <a:cs typeface="Arial"/>
                <a:sym typeface="Arial"/>
              </a:rPr>
              <a:t>‹#›</a:t>
            </a:fld>
            <a:endParaRPr lang="en-GB" sz="1200" b="0" i="0" u="none" strike="noStrike" cap="none">
              <a:solidFill>
                <a:srgbClr val="888888"/>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0" name="Shape 40"/>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1" name="Shape 41"/>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GB" sz="1000" b="0" i="0" u="none" strike="noStrike" cap="none">
                <a:solidFill>
                  <a:schemeClr val="dk2"/>
                </a:solidFill>
                <a:latin typeface="Arial"/>
                <a:ea typeface="Arial"/>
                <a:cs typeface="Arial"/>
                <a:sym typeface="Arial"/>
              </a:rPr>
              <a:t>‹#›</a:t>
            </a:fld>
            <a:endParaRPr lang="en-GB" sz="1000" b="0"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722312" y="3305176"/>
            <a:ext cx="7772400" cy="102155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4" name="Shape 44"/>
          <p:cNvSpPr txBox="1">
            <a:spLocks noGrp="1"/>
          </p:cNvSpPr>
          <p:nvPr>
            <p:ph type="body" idx="1"/>
          </p:nvPr>
        </p:nvSpPr>
        <p:spPr>
          <a:xfrm>
            <a:off x="722312" y="2180034"/>
            <a:ext cx="7772400" cy="1125140"/>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45" name="Shape 45"/>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6" name="Shape 46"/>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7" name="Shape 47"/>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GB" sz="1000" b="0" i="0" u="none" strike="noStrike" cap="none">
                <a:solidFill>
                  <a:schemeClr val="dk2"/>
                </a:solidFill>
                <a:latin typeface="Arial"/>
                <a:ea typeface="Arial"/>
                <a:cs typeface="Arial"/>
                <a:sym typeface="Arial"/>
              </a:rPr>
              <a:t>‹#›</a:t>
            </a:fld>
            <a:endParaRPr lang="en-GB" sz="1000" b="0"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0" name="Shape 50"/>
          <p:cNvSpPr txBox="1">
            <a:spLocks noGrp="1"/>
          </p:cNvSpPr>
          <p:nvPr>
            <p:ph type="body" idx="1"/>
          </p:nvPr>
        </p:nvSpPr>
        <p:spPr>
          <a:xfrm>
            <a:off x="457200" y="1200150"/>
            <a:ext cx="4038599" cy="3394472"/>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body" idx="2"/>
          </p:nvPr>
        </p:nvSpPr>
        <p:spPr>
          <a:xfrm>
            <a:off x="4648200" y="1200150"/>
            <a:ext cx="4038599" cy="3394472"/>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3" name="Shape 53"/>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4" name="Shape 54"/>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GB" sz="1000" b="0" i="0" u="none" strike="noStrike" cap="none">
                <a:solidFill>
                  <a:schemeClr val="dk2"/>
                </a:solidFill>
                <a:latin typeface="Arial"/>
                <a:ea typeface="Arial"/>
                <a:cs typeface="Arial"/>
                <a:sym typeface="Arial"/>
              </a:rPr>
              <a:t>‹#›</a:t>
            </a:fld>
            <a:endParaRPr lang="en-GB" sz="1000" b="0"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7" name="Shape 57"/>
          <p:cNvSpPr txBox="1">
            <a:spLocks noGrp="1"/>
          </p:cNvSpPr>
          <p:nvPr>
            <p:ph type="body" idx="1"/>
          </p:nvPr>
        </p:nvSpPr>
        <p:spPr>
          <a:xfrm>
            <a:off x="457200" y="1151334"/>
            <a:ext cx="4040187" cy="479821"/>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body" idx="2"/>
          </p:nvPr>
        </p:nvSpPr>
        <p:spPr>
          <a:xfrm>
            <a:off x="457200" y="1631155"/>
            <a:ext cx="4040187" cy="2963465"/>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body" idx="3"/>
          </p:nvPr>
        </p:nvSpPr>
        <p:spPr>
          <a:xfrm>
            <a:off x="4645026" y="1151334"/>
            <a:ext cx="4041774" cy="479821"/>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body" idx="4"/>
          </p:nvPr>
        </p:nvSpPr>
        <p:spPr>
          <a:xfrm>
            <a:off x="4645026" y="1631155"/>
            <a:ext cx="4041774" cy="2963465"/>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2" name="Shape 62"/>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3" name="Shape 63"/>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GB" sz="1000" b="0" i="0" u="none" strike="noStrike" cap="none">
                <a:solidFill>
                  <a:schemeClr val="dk2"/>
                </a:solidFill>
                <a:latin typeface="Arial"/>
                <a:ea typeface="Arial"/>
                <a:cs typeface="Arial"/>
                <a:sym typeface="Arial"/>
              </a:rPr>
              <a:t>‹#›</a:t>
            </a:fld>
            <a:endParaRPr lang="en-GB" sz="1000" b="0"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04786"/>
            <a:ext cx="3008313" cy="871538"/>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6" name="Shape 66"/>
          <p:cNvSpPr txBox="1">
            <a:spLocks noGrp="1"/>
          </p:cNvSpPr>
          <p:nvPr>
            <p:ph type="body" idx="1"/>
          </p:nvPr>
        </p:nvSpPr>
        <p:spPr>
          <a:xfrm>
            <a:off x="3575050" y="204788"/>
            <a:ext cx="5111750" cy="438983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body" idx="2"/>
          </p:nvPr>
        </p:nvSpPr>
        <p:spPr>
          <a:xfrm>
            <a:off x="457200" y="1076325"/>
            <a:ext cx="3008313" cy="3518296"/>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9" name="Shape 69"/>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0" name="Shape 70"/>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GB" sz="1200" b="0" i="0" u="none" strike="noStrike" cap="none">
                <a:solidFill>
                  <a:srgbClr val="888888"/>
                </a:solidFill>
                <a:latin typeface="Arial"/>
                <a:ea typeface="Arial"/>
                <a:cs typeface="Arial"/>
                <a:sym typeface="Arial"/>
              </a:rPr>
              <a:t>‹#›</a:t>
            </a:fld>
            <a:endParaRPr lang="en-GB" sz="1200" b="0" i="0" u="none" strike="noStrike" cap="none">
              <a:solidFill>
                <a:srgbClr val="888888"/>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9" name="Shape 9"/>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0" name="Shape 10"/>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GB" sz="1000" b="0" i="0" u="none" strike="noStrike" cap="none">
                <a:solidFill>
                  <a:schemeClr val="dk2"/>
                </a:solidFill>
                <a:latin typeface="Arial"/>
                <a:ea typeface="Arial"/>
                <a:cs typeface="Arial"/>
                <a:sym typeface="Arial"/>
              </a:rPr>
              <a:t>‹#›</a:t>
            </a:fld>
            <a:endParaRPr lang="en-GB" sz="1000" b="0" i="0" u="none" strike="noStrike" cap="none">
              <a:solidFill>
                <a:schemeClr val="dk2"/>
              </a:solidFill>
              <a:latin typeface="Arial"/>
              <a:ea typeface="Arial"/>
              <a:cs typeface="Arial"/>
              <a:sym typeface="Arial"/>
            </a:endParaRPr>
          </a:p>
        </p:txBody>
      </p:sp>
      <p:cxnSp>
        <p:nvCxnSpPr>
          <p:cNvPr id="11" name="Shape 11"/>
          <p:cNvCxnSpPr/>
          <p:nvPr/>
        </p:nvCxnSpPr>
        <p:spPr>
          <a:xfrm>
            <a:off x="311700" y="726779"/>
            <a:ext cx="8520599" cy="0"/>
          </a:xfrm>
          <a:prstGeom prst="straightConnector1">
            <a:avLst/>
          </a:prstGeom>
          <a:noFill/>
          <a:ln w="9525" cap="flat" cmpd="sng">
            <a:solidFill>
              <a:srgbClr val="C00000"/>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ctrTitle"/>
          </p:nvPr>
        </p:nvSpPr>
        <p:spPr>
          <a:xfrm>
            <a:off x="685800" y="1597819"/>
            <a:ext cx="7772400" cy="1102518"/>
          </a:xfrm>
          <a:prstGeom prst="rect">
            <a:avLst/>
          </a:prstGeom>
          <a:noFill/>
          <a:ln>
            <a:noFill/>
          </a:ln>
        </p:spPr>
        <p:txBody>
          <a:bodyPr lIns="91425" tIns="91425" rIns="91425" bIns="91425" anchor="b" anchorCtr="0">
            <a:noAutofit/>
          </a:bodyPr>
          <a:lstStyle/>
          <a:p>
            <a:pPr marL="0" marR="0" lvl="0" indent="0" algn="ctr" rtl="0">
              <a:spcBef>
                <a:spcPts val="0"/>
              </a:spcBef>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95" name="Shape 95"/>
          <p:cNvSpPr txBox="1">
            <a:spLocks noGrp="1"/>
          </p:cNvSpPr>
          <p:nvPr>
            <p:ph type="subTitle" idx="1"/>
          </p:nvPr>
        </p:nvSpPr>
        <p:spPr>
          <a:xfrm>
            <a:off x="311700" y="2834125"/>
            <a:ext cx="8520599" cy="1511399"/>
          </a:xfrm>
          <a:prstGeom prst="rect">
            <a:avLst/>
          </a:prstGeom>
          <a:noFill/>
          <a:ln>
            <a:noFill/>
          </a:ln>
        </p:spPr>
        <p:txBody>
          <a:bodyPr lIns="91425" tIns="91425" rIns="91425" bIns="91425" anchor="t" anchorCtr="0">
            <a:noAutofit/>
          </a:bodyPr>
          <a:lstStyle/>
          <a:p>
            <a:pPr marL="0" marR="0" lvl="0" indent="0" algn="ctr" rtl="0">
              <a:spcBef>
                <a:spcPts val="0"/>
              </a:spcBef>
              <a:buClr>
                <a:srgbClr val="888888"/>
              </a:buClr>
              <a:buSzPct val="25000"/>
              <a:buFont typeface="Arial"/>
              <a:buNone/>
            </a:pPr>
            <a:r>
              <a:rPr lang="en-GB" sz="3200" b="0" i="0" u="none" strike="noStrike" cap="none" dirty="0">
                <a:solidFill>
                  <a:srgbClr val="888888"/>
                </a:solidFill>
                <a:latin typeface="Calibri"/>
                <a:ea typeface="Calibri"/>
                <a:cs typeface="Calibri"/>
                <a:sym typeface="Calibri"/>
              </a:rPr>
              <a:t>Charter and Annual Plan: Feb </a:t>
            </a:r>
            <a:r>
              <a:rPr lang="en-GB" sz="3200" b="0" i="0" u="none" strike="noStrike" cap="none" dirty="0" smtClean="0">
                <a:solidFill>
                  <a:srgbClr val="888888"/>
                </a:solidFill>
                <a:latin typeface="Calibri"/>
                <a:ea typeface="Calibri"/>
                <a:cs typeface="Calibri"/>
                <a:sym typeface="Calibri"/>
              </a:rPr>
              <a:t>2018 </a:t>
            </a:r>
            <a:r>
              <a:rPr lang="en-GB" sz="3200" b="0" i="0" u="none" strike="noStrike" cap="none" dirty="0">
                <a:solidFill>
                  <a:srgbClr val="888888"/>
                </a:solidFill>
                <a:latin typeface="Calibri"/>
                <a:ea typeface="Calibri"/>
                <a:cs typeface="Calibri"/>
                <a:sym typeface="Calibri"/>
              </a:rPr>
              <a:t>– Dec </a:t>
            </a:r>
            <a:r>
              <a:rPr lang="en-GB" sz="3200" b="0" i="0" u="none" strike="noStrike" cap="none" dirty="0" smtClean="0">
                <a:solidFill>
                  <a:srgbClr val="888888"/>
                </a:solidFill>
                <a:latin typeface="Calibri"/>
                <a:ea typeface="Calibri"/>
                <a:cs typeface="Calibri"/>
                <a:sym typeface="Calibri"/>
              </a:rPr>
              <a:t>2018 </a:t>
            </a:r>
            <a:endParaRPr lang="en-GB" sz="3200" b="0" i="0" u="none" strike="noStrike" cap="none" dirty="0">
              <a:solidFill>
                <a:srgbClr val="888888"/>
              </a:solidFill>
              <a:latin typeface="Calibri"/>
              <a:ea typeface="Calibri"/>
              <a:cs typeface="Calibri"/>
              <a:sym typeface="Calibri"/>
            </a:endParaRPr>
          </a:p>
        </p:txBody>
      </p:sp>
      <p:pic>
        <p:nvPicPr>
          <p:cNvPr id="96" name="Shape 96"/>
          <p:cNvPicPr preferRelativeResize="0"/>
          <p:nvPr/>
        </p:nvPicPr>
        <p:blipFill rotWithShape="1">
          <a:blip r:embed="rId3">
            <a:alphaModFix/>
          </a:blip>
          <a:srcRect/>
          <a:stretch/>
        </p:blipFill>
        <p:spPr>
          <a:xfrm>
            <a:off x="1863776" y="744575"/>
            <a:ext cx="5051648" cy="2013349"/>
          </a:xfrm>
          <a:prstGeom prst="rect">
            <a:avLst/>
          </a:prstGeom>
          <a:noFill/>
          <a:ln>
            <a:noFill/>
          </a:ln>
        </p:spPr>
      </p:pic>
      <p:pic>
        <p:nvPicPr>
          <p:cNvPr id="97" name="Shape 97"/>
          <p:cNvPicPr preferRelativeResize="0"/>
          <p:nvPr/>
        </p:nvPicPr>
        <p:blipFill rotWithShape="1">
          <a:blip r:embed="rId4">
            <a:alphaModFix/>
          </a:blip>
          <a:srcRect/>
          <a:stretch/>
        </p:blipFill>
        <p:spPr>
          <a:xfrm>
            <a:off x="2400300" y="3584925"/>
            <a:ext cx="4343400" cy="609599"/>
          </a:xfrm>
          <a:prstGeom prst="rect">
            <a:avLst/>
          </a:prstGeom>
          <a:noFill/>
          <a:ln>
            <a:noFill/>
          </a:ln>
        </p:spPr>
      </p:pic>
      <p:sp>
        <p:nvSpPr>
          <p:cNvPr id="98" name="Shape 98"/>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GB" sz="1200" b="0" i="0" u="none" strike="noStrike" cap="none">
                <a:solidFill>
                  <a:srgbClr val="888888"/>
                </a:solidFill>
                <a:latin typeface="Arial"/>
                <a:ea typeface="Arial"/>
                <a:cs typeface="Arial"/>
                <a:sym typeface="Arial"/>
              </a:rPr>
              <a:t>1</a:t>
            </a:fld>
            <a:endParaRPr lang="en-GB" sz="1200" b="0" i="0" u="none" strike="noStrike" cap="none">
              <a:solidFill>
                <a:srgbClr val="888888"/>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311700" y="160020"/>
            <a:ext cx="8520599" cy="569371"/>
          </a:xfrm>
          <a:prstGeom prst="rect">
            <a:avLst/>
          </a:prstGeom>
          <a:noFill/>
          <a:ln>
            <a:noFill/>
          </a:ln>
        </p:spPr>
        <p:txBody>
          <a:bodyPr lIns="91425" tIns="91425" rIns="91425" bIns="91425" anchor="t" anchorCtr="0">
            <a:noAutofit/>
          </a:bodyPr>
          <a:lstStyle/>
          <a:p>
            <a:pPr marL="0" marR="0" lvl="0" indent="0" algn="ctr" rtl="0">
              <a:spcBef>
                <a:spcPts val="0"/>
              </a:spcBef>
              <a:buClr>
                <a:srgbClr val="CC0000"/>
              </a:buClr>
              <a:buSzPct val="25000"/>
              <a:buFont typeface="Calibri"/>
              <a:buNone/>
            </a:pPr>
            <a:r>
              <a:rPr lang="en-GB" sz="3000" b="1" i="0" u="none" strike="noStrike" cap="none" dirty="0">
                <a:solidFill>
                  <a:srgbClr val="CC0000"/>
                </a:solidFill>
                <a:latin typeface="Calibri"/>
                <a:ea typeface="Calibri"/>
                <a:cs typeface="Calibri"/>
                <a:sym typeface="Calibri"/>
              </a:rPr>
              <a:t>Strategic Direction</a:t>
            </a:r>
          </a:p>
        </p:txBody>
      </p:sp>
      <p:sp>
        <p:nvSpPr>
          <p:cNvPr id="177" name="Shape 177"/>
          <p:cNvSpPr txBox="1"/>
          <p:nvPr/>
        </p:nvSpPr>
        <p:spPr>
          <a:xfrm>
            <a:off x="1047000" y="1606075"/>
            <a:ext cx="2317499" cy="27344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178" name="Shape 178"/>
          <p:cNvPicPr preferRelativeResize="0"/>
          <p:nvPr/>
        </p:nvPicPr>
        <p:blipFill rotWithShape="1">
          <a:blip r:embed="rId3">
            <a:alphaModFix/>
          </a:blip>
          <a:srcRect/>
          <a:stretch/>
        </p:blipFill>
        <p:spPr>
          <a:xfrm>
            <a:off x="311702" y="966900"/>
            <a:ext cx="2463348" cy="3840898"/>
          </a:xfrm>
          <a:prstGeom prst="rect">
            <a:avLst/>
          </a:prstGeom>
          <a:noFill/>
          <a:ln>
            <a:noFill/>
          </a:ln>
        </p:spPr>
      </p:pic>
      <p:pic>
        <p:nvPicPr>
          <p:cNvPr id="179" name="Shape 179"/>
          <p:cNvPicPr preferRelativeResize="0"/>
          <p:nvPr/>
        </p:nvPicPr>
        <p:blipFill rotWithShape="1">
          <a:blip r:embed="rId3">
            <a:alphaModFix/>
          </a:blip>
          <a:srcRect/>
          <a:stretch/>
        </p:blipFill>
        <p:spPr>
          <a:xfrm>
            <a:off x="3264699" y="1007611"/>
            <a:ext cx="2398850" cy="3790073"/>
          </a:xfrm>
          <a:prstGeom prst="rect">
            <a:avLst/>
          </a:prstGeom>
          <a:noFill/>
          <a:ln>
            <a:noFill/>
          </a:ln>
        </p:spPr>
      </p:pic>
      <p:pic>
        <p:nvPicPr>
          <p:cNvPr id="180" name="Shape 180"/>
          <p:cNvPicPr preferRelativeResize="0"/>
          <p:nvPr/>
        </p:nvPicPr>
        <p:blipFill rotWithShape="1">
          <a:blip r:embed="rId3">
            <a:alphaModFix/>
          </a:blip>
          <a:srcRect/>
          <a:stretch/>
        </p:blipFill>
        <p:spPr>
          <a:xfrm>
            <a:off x="6231251" y="1017725"/>
            <a:ext cx="2256549" cy="3729074"/>
          </a:xfrm>
          <a:prstGeom prst="rect">
            <a:avLst/>
          </a:prstGeom>
          <a:noFill/>
          <a:ln>
            <a:noFill/>
          </a:ln>
        </p:spPr>
      </p:pic>
      <p:sp>
        <p:nvSpPr>
          <p:cNvPr id="181" name="Shape 181"/>
          <p:cNvSpPr txBox="1"/>
          <p:nvPr/>
        </p:nvSpPr>
        <p:spPr>
          <a:xfrm>
            <a:off x="384204" y="2315143"/>
            <a:ext cx="2319523" cy="43968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GB" sz="1200" b="0" i="0" u="none" strike="noStrike" cap="none">
                <a:solidFill>
                  <a:srgbClr val="000000"/>
                </a:solidFill>
                <a:latin typeface="Arial"/>
                <a:ea typeface="Arial"/>
                <a:cs typeface="Arial"/>
                <a:sym typeface="Arial"/>
              </a:rPr>
              <a:t>Anglican Character</a:t>
            </a:r>
          </a:p>
        </p:txBody>
      </p:sp>
      <p:sp>
        <p:nvSpPr>
          <p:cNvPr id="182" name="Shape 182"/>
          <p:cNvSpPr txBox="1"/>
          <p:nvPr/>
        </p:nvSpPr>
        <p:spPr>
          <a:xfrm>
            <a:off x="3200249" y="2315143"/>
            <a:ext cx="2463299" cy="416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GB" sz="1400" b="0" i="0" u="none" strike="noStrike" cap="none">
                <a:solidFill>
                  <a:srgbClr val="000000"/>
                </a:solidFill>
                <a:latin typeface="Arial"/>
                <a:ea typeface="Arial"/>
                <a:cs typeface="Arial"/>
                <a:sym typeface="Arial"/>
              </a:rPr>
              <a:t>       </a:t>
            </a:r>
            <a:r>
              <a:rPr lang="en-GB" sz="1200" b="0" i="0" u="none" strike="noStrike" cap="none">
                <a:solidFill>
                  <a:srgbClr val="000000"/>
                </a:solidFill>
                <a:latin typeface="Arial"/>
                <a:ea typeface="Arial"/>
                <a:cs typeface="Arial"/>
                <a:sym typeface="Arial"/>
              </a:rPr>
              <a:t>Teaching and Learning</a:t>
            </a:r>
          </a:p>
        </p:txBody>
      </p:sp>
      <p:sp>
        <p:nvSpPr>
          <p:cNvPr id="183" name="Shape 183"/>
          <p:cNvSpPr txBox="1"/>
          <p:nvPr/>
        </p:nvSpPr>
        <p:spPr>
          <a:xfrm>
            <a:off x="6163373" y="2287125"/>
            <a:ext cx="2324425" cy="615522"/>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GB" sz="1400" b="0" i="0" u="none" strike="noStrike" cap="none" dirty="0">
                <a:solidFill>
                  <a:srgbClr val="000000"/>
                </a:solidFill>
                <a:latin typeface="Arial"/>
                <a:ea typeface="Arial"/>
                <a:cs typeface="Arial"/>
                <a:sym typeface="Arial"/>
              </a:rPr>
              <a:t>   </a:t>
            </a:r>
            <a:r>
              <a:rPr lang="en-GB" sz="1200" dirty="0" smtClean="0"/>
              <a:t>             </a:t>
            </a:r>
            <a:r>
              <a:rPr lang="en-GB" sz="1200" b="0" i="0" u="none" strike="noStrike" cap="none" dirty="0" smtClean="0">
                <a:solidFill>
                  <a:srgbClr val="000000"/>
                </a:solidFill>
                <a:latin typeface="Arial"/>
                <a:ea typeface="Arial"/>
                <a:cs typeface="Arial"/>
                <a:sym typeface="Arial"/>
              </a:rPr>
              <a:t>Community</a:t>
            </a:r>
            <a:endParaRPr lang="en-GB" sz="1200" b="0" i="0" u="none" strike="noStrike" cap="none" dirty="0">
              <a:solidFill>
                <a:srgbClr val="000000"/>
              </a:solidFill>
              <a:latin typeface="Arial"/>
              <a:ea typeface="Arial"/>
              <a:cs typeface="Arial"/>
              <a:sym typeface="Arial"/>
            </a:endParaRPr>
          </a:p>
        </p:txBody>
      </p:sp>
      <p:sp>
        <p:nvSpPr>
          <p:cNvPr id="184" name="Shape 184"/>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GB" sz="1000" b="0" i="0" u="none" strike="noStrike" cap="none">
                <a:solidFill>
                  <a:schemeClr val="dk2"/>
                </a:solidFill>
                <a:latin typeface="Arial"/>
                <a:ea typeface="Arial"/>
                <a:cs typeface="Arial"/>
                <a:sym typeface="Arial"/>
              </a:rPr>
              <a:t>10</a:t>
            </a:fld>
            <a:endParaRPr lang="en-GB" sz="1000" b="0" i="0" u="none" strike="noStrike" cap="none">
              <a:solidFill>
                <a:schemeClr val="dk2"/>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lvl="0"/>
            <a:fld id="{00000000-1234-1234-1234-123412341234}" type="slidenum">
              <a:rPr lang="en-GB" smtClean="0">
                <a:sym typeface="Arial"/>
              </a:rPr>
              <a:pPr lvl="0"/>
              <a:t>11</a:t>
            </a:fld>
            <a:endParaRPr lang="en-GB">
              <a:sym typeface="Arial"/>
            </a:endParaRPr>
          </a:p>
        </p:txBody>
      </p:sp>
      <p:graphicFrame>
        <p:nvGraphicFramePr>
          <p:cNvPr id="3" name="Table 2"/>
          <p:cNvGraphicFramePr>
            <a:graphicFrameLocks noGrp="1"/>
          </p:cNvGraphicFramePr>
          <p:nvPr>
            <p:extLst>
              <p:ext uri="{D42A27DB-BD31-4B8C-83A1-F6EECF244321}">
                <p14:modId xmlns:p14="http://schemas.microsoft.com/office/powerpoint/2010/main" val="2145266468"/>
              </p:ext>
            </p:extLst>
          </p:nvPr>
        </p:nvGraphicFramePr>
        <p:xfrm>
          <a:off x="350875" y="729620"/>
          <a:ext cx="8335924" cy="4380563"/>
        </p:xfrm>
        <a:graphic>
          <a:graphicData uri="http://schemas.openxmlformats.org/drawingml/2006/table">
            <a:tbl>
              <a:tblPr firstRow="1" bandRow="1">
                <a:tableStyleId>{DB44AA85-FB77-4D4D-A274-E555D752C473}</a:tableStyleId>
              </a:tblPr>
              <a:tblGrid>
                <a:gridCol w="2083981"/>
                <a:gridCol w="2055083"/>
                <a:gridCol w="2112879"/>
                <a:gridCol w="2083981"/>
              </a:tblGrid>
              <a:tr h="330253">
                <a:tc>
                  <a:txBody>
                    <a:bodyPr/>
                    <a:lstStyle/>
                    <a:p>
                      <a:pPr algn="ctr"/>
                      <a:r>
                        <a:rPr lang="en-US" b="1" dirty="0" smtClean="0"/>
                        <a:t>Dimension</a:t>
                      </a:r>
                      <a:endParaRPr lang="en-US" b="1" dirty="0"/>
                    </a:p>
                  </a:txBody>
                  <a:tcPr/>
                </a:tc>
                <a:tc>
                  <a:txBody>
                    <a:bodyPr/>
                    <a:lstStyle/>
                    <a:p>
                      <a:pPr algn="ctr"/>
                      <a:r>
                        <a:rPr lang="en-US" b="1" dirty="0" smtClean="0"/>
                        <a:t>Strategic Goals</a:t>
                      </a:r>
                      <a:endParaRPr lang="en-US" b="1" dirty="0"/>
                    </a:p>
                  </a:txBody>
                  <a:tcPr/>
                </a:tc>
                <a:tc>
                  <a:txBody>
                    <a:bodyPr/>
                    <a:lstStyle/>
                    <a:p>
                      <a:pPr algn="ctr"/>
                      <a:r>
                        <a:rPr lang="en-US" b="1" dirty="0" smtClean="0"/>
                        <a:t>Areas of Best Practice</a:t>
                      </a:r>
                      <a:endParaRPr lang="en-US" b="1" dirty="0"/>
                    </a:p>
                  </a:txBody>
                  <a:tcPr/>
                </a:tc>
                <a:tc>
                  <a:txBody>
                    <a:bodyPr/>
                    <a:lstStyle/>
                    <a:p>
                      <a:pPr algn="ctr"/>
                      <a:r>
                        <a:rPr lang="en-US" b="1" dirty="0" smtClean="0"/>
                        <a:t>Target Areas</a:t>
                      </a:r>
                      <a:r>
                        <a:rPr lang="en-US" b="1" baseline="0" dirty="0" smtClean="0"/>
                        <a:t> </a:t>
                      </a:r>
                      <a:r>
                        <a:rPr lang="en-US" b="1" dirty="0" smtClean="0"/>
                        <a:t>2018</a:t>
                      </a:r>
                      <a:endParaRPr lang="en-US" b="1" dirty="0"/>
                    </a:p>
                  </a:txBody>
                  <a:tcPr/>
                </a:tc>
              </a:tr>
              <a:tr h="951065">
                <a:tc>
                  <a:txBody>
                    <a:bodyPr/>
                    <a:lstStyle/>
                    <a:p>
                      <a:endParaRPr lang="en-US" dirty="0" smtClean="0"/>
                    </a:p>
                    <a:p>
                      <a:pPr algn="ctr"/>
                      <a:r>
                        <a:rPr lang="en-US" b="1" dirty="0" smtClean="0"/>
                        <a:t>1.</a:t>
                      </a:r>
                      <a:r>
                        <a:rPr lang="en-US" b="1" baseline="0" dirty="0" smtClean="0"/>
                        <a:t> Anglican Character</a:t>
                      </a:r>
                      <a:endParaRPr lang="en-US" b="1" dirty="0"/>
                    </a:p>
                  </a:txBody>
                  <a:tcPr/>
                </a:tc>
                <a:tc>
                  <a:txBody>
                    <a:bodyPr/>
                    <a:lstStyle/>
                    <a:p>
                      <a:r>
                        <a:rPr lang="en-US" sz="1200" dirty="0" smtClean="0"/>
                        <a:t>To infuse the Five</a:t>
                      </a:r>
                      <a:r>
                        <a:rPr lang="en-US" sz="1200" baseline="0" dirty="0" smtClean="0"/>
                        <a:t> Marks of Mission through every facet of St Mark’s School.</a:t>
                      </a:r>
                      <a:endParaRPr lang="en-US" sz="1200" dirty="0"/>
                    </a:p>
                  </a:txBody>
                  <a:tcPr/>
                </a:tc>
                <a:tc>
                  <a:txBody>
                    <a:bodyPr/>
                    <a:lstStyle/>
                    <a:p>
                      <a:pPr algn="just"/>
                      <a:r>
                        <a:rPr lang="en-US" sz="1200" dirty="0" smtClean="0"/>
                        <a:t>Inclusive</a:t>
                      </a:r>
                      <a:r>
                        <a:rPr lang="en-US" sz="1200" baseline="0" dirty="0" smtClean="0"/>
                        <a:t> school culture that values the unique God given talents of everyone in the school community</a:t>
                      </a:r>
                      <a:endParaRPr lang="en-US" sz="1200" dirty="0"/>
                    </a:p>
                  </a:txBody>
                  <a:tcPr/>
                </a:tc>
                <a:tc>
                  <a:txBody>
                    <a:bodyPr/>
                    <a:lstStyle/>
                    <a:p>
                      <a:r>
                        <a:rPr lang="en-US" sz="800" dirty="0" smtClean="0"/>
                        <a:t>The significance of the Five Marks</a:t>
                      </a:r>
                      <a:r>
                        <a:rPr lang="en-US" sz="800" baseline="0" dirty="0" smtClean="0"/>
                        <a:t> of Mission are visible and known by the whole community.</a:t>
                      </a:r>
                    </a:p>
                    <a:p>
                      <a:r>
                        <a:rPr lang="en-US" sz="800" baseline="0" dirty="0" smtClean="0"/>
                        <a:t>Outreach programs draw the community into St Mark’s School.</a:t>
                      </a:r>
                    </a:p>
                    <a:p>
                      <a:r>
                        <a:rPr lang="en-US" sz="800" baseline="0" dirty="0" smtClean="0"/>
                        <a:t>The school uses restorative practices.</a:t>
                      </a:r>
                    </a:p>
                    <a:p>
                      <a:r>
                        <a:rPr lang="en-US" sz="800" baseline="0" dirty="0" smtClean="0"/>
                        <a:t>The development of a Lion Award based on the Five Marks of Mission is launched.</a:t>
                      </a:r>
                      <a:endParaRPr lang="en-US" sz="800" dirty="0"/>
                    </a:p>
                  </a:txBody>
                  <a:tcPr/>
                </a:tc>
              </a:tr>
              <a:tr h="1368070">
                <a:tc>
                  <a:txBody>
                    <a:bodyPr/>
                    <a:lstStyle/>
                    <a:p>
                      <a:endParaRPr lang="en-US" dirty="0" smtClean="0"/>
                    </a:p>
                    <a:p>
                      <a:pPr algn="ctr"/>
                      <a:r>
                        <a:rPr lang="en-US" sz="1200" b="1" dirty="0" smtClean="0"/>
                        <a:t>2. Teaching</a:t>
                      </a:r>
                      <a:r>
                        <a:rPr lang="en-US" sz="1200" b="1" baseline="0" dirty="0" smtClean="0"/>
                        <a:t> and Learning</a:t>
                      </a:r>
                      <a:endParaRPr lang="en-US" sz="1200" b="1" dirty="0"/>
                    </a:p>
                  </a:txBody>
                  <a:tcPr/>
                </a:tc>
                <a:tc>
                  <a:txBody>
                    <a:bodyPr/>
                    <a:lstStyle/>
                    <a:p>
                      <a:r>
                        <a:rPr lang="en-US" sz="900" dirty="0" smtClean="0"/>
                        <a:t>To</a:t>
                      </a:r>
                      <a:r>
                        <a:rPr lang="en-US" sz="900" baseline="0" dirty="0" smtClean="0"/>
                        <a:t> unleash our full potential through </a:t>
                      </a:r>
                      <a:r>
                        <a:rPr lang="en-US" sz="900" baseline="0" dirty="0" err="1" smtClean="0"/>
                        <a:t>Ako</a:t>
                      </a:r>
                      <a:r>
                        <a:rPr lang="en-US" sz="900" baseline="0" dirty="0" smtClean="0"/>
                        <a:t> in the pursuit of Equity and Excellence:</a:t>
                      </a:r>
                    </a:p>
                    <a:p>
                      <a:r>
                        <a:rPr lang="en-US" sz="900" i="1" dirty="0" smtClean="0"/>
                        <a:t>Academically</a:t>
                      </a:r>
                    </a:p>
                    <a:p>
                      <a:r>
                        <a:rPr lang="en-US" sz="900" i="1" dirty="0" smtClean="0"/>
                        <a:t>Spiritually</a:t>
                      </a:r>
                    </a:p>
                    <a:p>
                      <a:r>
                        <a:rPr lang="en-US" sz="900" i="1" dirty="0" smtClean="0"/>
                        <a:t>Social</a:t>
                      </a:r>
                      <a:r>
                        <a:rPr lang="en-US" sz="900" i="1" baseline="0" dirty="0" smtClean="0"/>
                        <a:t> </a:t>
                      </a:r>
                      <a:r>
                        <a:rPr lang="mr-IN" sz="900" i="1" baseline="0" dirty="0" smtClean="0"/>
                        <a:t>–</a:t>
                      </a:r>
                      <a:r>
                        <a:rPr lang="en-US" sz="900" i="1" baseline="0" dirty="0" smtClean="0"/>
                        <a:t> Emotionally</a:t>
                      </a:r>
                    </a:p>
                    <a:p>
                      <a:r>
                        <a:rPr lang="en-US" sz="900" i="1" baseline="0" dirty="0" smtClean="0"/>
                        <a:t>Culturally</a:t>
                      </a:r>
                    </a:p>
                    <a:p>
                      <a:r>
                        <a:rPr lang="en-US" sz="900" i="1" baseline="0" dirty="0" smtClean="0"/>
                        <a:t>Physically </a:t>
                      </a:r>
                    </a:p>
                    <a:p>
                      <a:r>
                        <a:rPr lang="en-US" sz="900" i="1" baseline="0" dirty="0" smtClean="0"/>
                        <a:t>In Teaching practices</a:t>
                      </a:r>
                      <a:endParaRPr lang="en-US" sz="900" i="1" dirty="0"/>
                    </a:p>
                  </a:txBody>
                  <a:tcPr/>
                </a:tc>
                <a:tc>
                  <a:txBody>
                    <a:bodyPr/>
                    <a:lstStyle/>
                    <a:p>
                      <a:pPr algn="just"/>
                      <a:r>
                        <a:rPr lang="en-US" sz="900" dirty="0" smtClean="0"/>
                        <a:t>Student learning,</a:t>
                      </a:r>
                      <a:r>
                        <a:rPr lang="en-US" sz="900" baseline="0" dirty="0" smtClean="0"/>
                        <a:t> progress, achievement &amp; engagement</a:t>
                      </a:r>
                      <a:endParaRPr lang="en-US" sz="900" dirty="0" smtClean="0"/>
                    </a:p>
                    <a:p>
                      <a:pPr algn="just"/>
                      <a:r>
                        <a:rPr lang="en-US" sz="900" dirty="0" smtClean="0"/>
                        <a:t>Collaborative</a:t>
                      </a:r>
                      <a:r>
                        <a:rPr lang="en-US" sz="900" baseline="0" dirty="0" smtClean="0"/>
                        <a:t> and Personal Inquiry.</a:t>
                      </a:r>
                    </a:p>
                    <a:p>
                      <a:pPr algn="just"/>
                      <a:r>
                        <a:rPr lang="en-US" sz="900" baseline="0" dirty="0" smtClean="0"/>
                        <a:t>High quality and effective teaching best practice.</a:t>
                      </a:r>
                    </a:p>
                    <a:p>
                      <a:pPr algn="just"/>
                      <a:r>
                        <a:rPr lang="en-US" sz="900" baseline="0" dirty="0" smtClean="0"/>
                        <a:t>Leading and managing the school.</a:t>
                      </a:r>
                    </a:p>
                    <a:p>
                      <a:pPr algn="just"/>
                      <a:r>
                        <a:rPr lang="en-US" sz="900" baseline="0" dirty="0" smtClean="0"/>
                        <a:t>Valuing and respect of all </a:t>
                      </a:r>
                      <a:r>
                        <a:rPr lang="en-US" sz="900" baseline="0" dirty="0" err="1" smtClean="0"/>
                        <a:t>Akōnga</a:t>
                      </a:r>
                      <a:endParaRPr lang="en-US" sz="900" baseline="0" dirty="0" smtClean="0"/>
                    </a:p>
                    <a:p>
                      <a:pPr algn="just"/>
                      <a:r>
                        <a:rPr lang="en-US" sz="900" baseline="0" dirty="0" smtClean="0"/>
                        <a:t>Attention to a broad curriculum.</a:t>
                      </a:r>
                    </a:p>
                  </a:txBody>
                  <a:tcPr/>
                </a:tc>
                <a:tc>
                  <a:txBody>
                    <a:bodyPr/>
                    <a:lstStyle/>
                    <a:p>
                      <a:r>
                        <a:rPr lang="en-US" sz="800" dirty="0" smtClean="0"/>
                        <a:t>Evidence of Progress</a:t>
                      </a:r>
                      <a:r>
                        <a:rPr lang="en-US" sz="800" baseline="0" dirty="0" smtClean="0"/>
                        <a:t> and Achievement using Learning Progression as markers will be documented.</a:t>
                      </a:r>
                    </a:p>
                    <a:p>
                      <a:r>
                        <a:rPr lang="en-US" sz="800" baseline="0" dirty="0" smtClean="0"/>
                        <a:t>Collaborative and Personal Inquiry will drive curriculum review and development, and best teaching pedagogy and practice.</a:t>
                      </a:r>
                    </a:p>
                    <a:p>
                      <a:r>
                        <a:rPr lang="en-US" sz="800" baseline="0" dirty="0" smtClean="0"/>
                        <a:t>Professional learning in Writing and Mathematics will accelerate at risk learners.</a:t>
                      </a:r>
                      <a:endParaRPr lang="en-US" sz="800" dirty="0"/>
                    </a:p>
                  </a:txBody>
                  <a:tcPr/>
                </a:tc>
              </a:tr>
              <a:tr h="1440184">
                <a:tc>
                  <a:txBody>
                    <a:bodyPr/>
                    <a:lstStyle/>
                    <a:p>
                      <a:pPr lvl="0" algn="just"/>
                      <a:endParaRPr lang="en-US" b="1" dirty="0" smtClean="0"/>
                    </a:p>
                    <a:p>
                      <a:pPr lvl="0" algn="just"/>
                      <a:r>
                        <a:rPr lang="en-US" b="1" dirty="0" smtClean="0"/>
                        <a:t>3. Community</a:t>
                      </a:r>
                      <a:endParaRPr lang="en-US" b="1" dirty="0"/>
                    </a:p>
                  </a:txBody>
                  <a:tcPr/>
                </a:tc>
                <a:tc>
                  <a:txBody>
                    <a:bodyPr/>
                    <a:lstStyle/>
                    <a:p>
                      <a:pPr algn="just"/>
                      <a:r>
                        <a:rPr lang="en-US" sz="1200" dirty="0" smtClean="0"/>
                        <a:t>To create a culturally responsive and supportive environment through</a:t>
                      </a:r>
                      <a:r>
                        <a:rPr lang="en-US" sz="1200" baseline="0" dirty="0" smtClean="0"/>
                        <a:t> the enhancement of community engagement</a:t>
                      </a:r>
                      <a:endParaRPr lang="en-US" sz="1200" dirty="0"/>
                    </a:p>
                  </a:txBody>
                  <a:tcPr/>
                </a:tc>
                <a:tc>
                  <a:txBody>
                    <a:bodyPr/>
                    <a:lstStyle/>
                    <a:p>
                      <a:r>
                        <a:rPr lang="en-US" sz="900" dirty="0" smtClean="0"/>
                        <a:t>Engaging</a:t>
                      </a:r>
                      <a:r>
                        <a:rPr lang="en-US" sz="900" baseline="0" dirty="0" smtClean="0"/>
                        <a:t> and partnering with parents and whanau.</a:t>
                      </a:r>
                    </a:p>
                    <a:p>
                      <a:r>
                        <a:rPr lang="en-US" sz="900" baseline="0" dirty="0" smtClean="0"/>
                        <a:t>Governance of the school.</a:t>
                      </a:r>
                    </a:p>
                    <a:p>
                      <a:r>
                        <a:rPr lang="en-US" sz="900" baseline="0" dirty="0" smtClean="0"/>
                        <a:t>Strengthening ties with </a:t>
                      </a:r>
                      <a:r>
                        <a:rPr lang="en-US" sz="900" baseline="0" dirty="0" err="1" smtClean="0"/>
                        <a:t>Ōpawa</a:t>
                      </a:r>
                      <a:r>
                        <a:rPr lang="en-US" sz="900" baseline="0" dirty="0" smtClean="0"/>
                        <a:t> </a:t>
                      </a:r>
                      <a:r>
                        <a:rPr lang="en-US" sz="900" baseline="0" dirty="0" smtClean="0"/>
                        <a:t>parish.</a:t>
                      </a:r>
                    </a:p>
                    <a:p>
                      <a:r>
                        <a:rPr lang="en-US" sz="900" baseline="0" dirty="0" smtClean="0"/>
                        <a:t>Partnering with local community groups and </a:t>
                      </a:r>
                      <a:r>
                        <a:rPr lang="en-US" sz="900" baseline="0" dirty="0" err="1" smtClean="0"/>
                        <a:t>organisations</a:t>
                      </a:r>
                      <a:r>
                        <a:rPr lang="en-US" sz="900" baseline="0" dirty="0" smtClean="0"/>
                        <a:t>.</a:t>
                      </a:r>
                      <a:endParaRPr lang="en-US" sz="900" dirty="0"/>
                    </a:p>
                  </a:txBody>
                  <a:tcPr/>
                </a:tc>
                <a:tc>
                  <a:txBody>
                    <a:bodyPr/>
                    <a:lstStyle/>
                    <a:p>
                      <a:r>
                        <a:rPr lang="en-US" sz="900" dirty="0" smtClean="0"/>
                        <a:t>Regular</a:t>
                      </a:r>
                      <a:r>
                        <a:rPr lang="en-US" sz="900" baseline="0" dirty="0" smtClean="0"/>
                        <a:t> hui and consultation will strengthen the bindings for Māori learners and whanau.</a:t>
                      </a:r>
                    </a:p>
                    <a:p>
                      <a:r>
                        <a:rPr lang="en-US" sz="900" baseline="0" dirty="0" smtClean="0"/>
                        <a:t>Links to local marae and iwi are strengthened.</a:t>
                      </a:r>
                    </a:p>
                    <a:p>
                      <a:r>
                        <a:rPr lang="en-US" sz="900" baseline="0" dirty="0" smtClean="0"/>
                        <a:t>The school capably meets the diverse learning needs of all learners due to partnerships between parents/whanau, community and church.</a:t>
                      </a:r>
                    </a:p>
                    <a:p>
                      <a:endParaRPr lang="en-US" sz="1000" dirty="0"/>
                    </a:p>
                  </a:txBody>
                  <a:tcPr/>
                </a:tc>
              </a:tr>
            </a:tbl>
          </a:graphicData>
        </a:graphic>
      </p:graphicFrame>
      <p:sp>
        <p:nvSpPr>
          <p:cNvPr id="4" name="TextBox 3"/>
          <p:cNvSpPr txBox="1"/>
          <p:nvPr/>
        </p:nvSpPr>
        <p:spPr>
          <a:xfrm>
            <a:off x="1559169" y="360288"/>
            <a:ext cx="5580185" cy="369332"/>
          </a:xfrm>
          <a:prstGeom prst="rect">
            <a:avLst/>
          </a:prstGeom>
          <a:noFill/>
        </p:spPr>
        <p:txBody>
          <a:bodyPr wrap="square" rtlCol="0">
            <a:spAutoFit/>
          </a:bodyPr>
          <a:lstStyle/>
          <a:p>
            <a:pPr algn="ctr"/>
            <a:r>
              <a:rPr lang="en-US" sz="1800" dirty="0" smtClean="0">
                <a:solidFill>
                  <a:srgbClr val="FF0000"/>
                </a:solidFill>
              </a:rPr>
              <a:t>Strategic Overview - 2018</a:t>
            </a:r>
            <a:endParaRPr lang="en-US" sz="1800" dirty="0">
              <a:solidFill>
                <a:srgbClr val="FF0000"/>
              </a:solidFill>
            </a:endParaRPr>
          </a:p>
        </p:txBody>
      </p:sp>
    </p:spTree>
    <p:extLst>
      <p:ext uri="{BB962C8B-B14F-4D97-AF65-F5344CB8AC3E}">
        <p14:creationId xmlns:p14="http://schemas.microsoft.com/office/powerpoint/2010/main" val="1409262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311700" y="373380"/>
            <a:ext cx="8520599" cy="978520"/>
          </a:xfrm>
          <a:prstGeom prst="rect">
            <a:avLst/>
          </a:prstGeom>
          <a:noFill/>
          <a:ln>
            <a:noFill/>
          </a:ln>
        </p:spPr>
        <p:txBody>
          <a:bodyPr lIns="91425" tIns="91425" rIns="91425" bIns="91425" anchor="t" anchorCtr="0">
            <a:noAutofit/>
          </a:bodyPr>
          <a:lstStyle/>
          <a:p>
            <a:pPr marL="0" marR="0" lvl="0" indent="0" algn="ctr" rtl="0">
              <a:spcBef>
                <a:spcPts val="0"/>
              </a:spcBef>
              <a:spcAft>
                <a:spcPts val="0"/>
              </a:spcAft>
              <a:buClr>
                <a:schemeClr val="dk1"/>
              </a:buClr>
              <a:buSzPct val="25000"/>
              <a:buFont typeface="Calibri"/>
              <a:buNone/>
            </a:pPr>
            <a:r>
              <a:rPr lang="en-GB" sz="1800" b="1" i="0" u="none" strike="noStrike" cap="none">
                <a:solidFill>
                  <a:schemeClr val="dk1"/>
                </a:solidFill>
                <a:latin typeface="Calibri"/>
                <a:ea typeface="Calibri"/>
                <a:cs typeface="Calibri"/>
                <a:sym typeface="Calibri"/>
              </a:rPr>
              <a:t>Strategic Area: </a:t>
            </a:r>
            <a:r>
              <a:rPr lang="en-GB" sz="1800" b="0" i="0" u="none" strike="noStrike" cap="none">
                <a:solidFill>
                  <a:schemeClr val="dk1"/>
                </a:solidFill>
                <a:latin typeface="Calibri"/>
                <a:ea typeface="Calibri"/>
                <a:cs typeface="Calibri"/>
                <a:sym typeface="Calibri"/>
              </a:rPr>
              <a:t>Anglican Character</a:t>
            </a:r>
          </a:p>
          <a:p>
            <a:pPr marL="0" marR="0" lvl="0" indent="0" algn="ctr" rtl="0">
              <a:spcBef>
                <a:spcPts val="0"/>
              </a:spcBef>
              <a:buClr>
                <a:schemeClr val="dk1"/>
              </a:buClr>
              <a:buSzPct val="25000"/>
              <a:buFont typeface="Calibri"/>
              <a:buNone/>
            </a:pPr>
            <a:r>
              <a:rPr lang="en-GB" sz="1800" b="1" i="0" u="none" strike="noStrike" cap="none">
                <a:solidFill>
                  <a:schemeClr val="dk1"/>
                </a:solidFill>
                <a:latin typeface="Calibri"/>
                <a:ea typeface="Calibri"/>
                <a:cs typeface="Calibri"/>
                <a:sym typeface="Calibri"/>
              </a:rPr>
              <a:t>Strategic Goal 1 : </a:t>
            </a:r>
            <a:r>
              <a:rPr lang="en-GB" sz="1400" b="0" i="0" u="none" strike="noStrike" cap="none">
                <a:solidFill>
                  <a:schemeClr val="dk1"/>
                </a:solidFill>
                <a:latin typeface="Calibri"/>
                <a:ea typeface="Calibri"/>
                <a:cs typeface="Calibri"/>
                <a:sym typeface="Calibri"/>
              </a:rPr>
              <a:t>To infuse the Five Marks of Mission through every facet of St Mark’s School</a:t>
            </a:r>
          </a:p>
        </p:txBody>
      </p:sp>
      <p:graphicFrame>
        <p:nvGraphicFramePr>
          <p:cNvPr id="197" name="Shape 197"/>
          <p:cNvGraphicFramePr/>
          <p:nvPr>
            <p:extLst>
              <p:ext uri="{D42A27DB-BD31-4B8C-83A1-F6EECF244321}">
                <p14:modId xmlns:p14="http://schemas.microsoft.com/office/powerpoint/2010/main" val="1580145852"/>
              </p:ext>
            </p:extLst>
          </p:nvPr>
        </p:nvGraphicFramePr>
        <p:xfrm>
          <a:off x="952501" y="1074616"/>
          <a:ext cx="7238975" cy="3946550"/>
        </p:xfrm>
        <a:graphic>
          <a:graphicData uri="http://schemas.openxmlformats.org/drawingml/2006/table">
            <a:tbl>
              <a:tblPr>
                <a:noFill/>
                <a:tableStyleId>{DB44AA85-FB77-4D4D-A274-E555D752C473}</a:tableStyleId>
              </a:tblPr>
              <a:tblGrid>
                <a:gridCol w="1451125"/>
                <a:gridCol w="1467825"/>
                <a:gridCol w="1434450"/>
                <a:gridCol w="1434450"/>
                <a:gridCol w="1451125"/>
              </a:tblGrid>
              <a:tr h="557125">
                <a:tc>
                  <a:txBody>
                    <a:bodyPr/>
                    <a:lstStyle/>
                    <a:p>
                      <a:pPr marL="0" marR="0" lvl="0" indent="0" algn="ctr" rtl="0">
                        <a:spcBef>
                          <a:spcPts val="0"/>
                        </a:spcBef>
                        <a:buClr>
                          <a:schemeClr val="dk1"/>
                        </a:buClr>
                        <a:buSzPct val="25000"/>
                        <a:buFont typeface="Calibri"/>
                        <a:buNone/>
                      </a:pPr>
                      <a:r>
                        <a:rPr lang="en-GB" sz="1200" b="1"/>
                        <a:t>Outcomes</a:t>
                      </a:r>
                    </a:p>
                  </a:txBody>
                  <a:tcPr marL="91425" marR="91425" marT="91425" marB="91425"/>
                </a:tc>
                <a:tc>
                  <a:txBody>
                    <a:bodyPr/>
                    <a:lstStyle/>
                    <a:p>
                      <a:pPr marL="0" marR="0" lvl="0" indent="0" algn="ctr" rtl="0">
                        <a:spcBef>
                          <a:spcPts val="0"/>
                        </a:spcBef>
                        <a:buClr>
                          <a:schemeClr val="dk1"/>
                        </a:buClr>
                        <a:buSzPct val="25000"/>
                        <a:buFont typeface="Calibri"/>
                        <a:buNone/>
                      </a:pPr>
                      <a:r>
                        <a:rPr lang="en-GB" sz="1200" b="1"/>
                        <a:t>What needs to be done?</a:t>
                      </a:r>
                    </a:p>
                  </a:txBody>
                  <a:tcPr marL="91425" marR="91425" marT="91425" marB="91425"/>
                </a:tc>
                <a:tc>
                  <a:txBody>
                    <a:bodyPr/>
                    <a:lstStyle/>
                    <a:p>
                      <a:pPr marL="0" marR="0" lvl="0" indent="0" algn="ctr" rtl="0">
                        <a:spcBef>
                          <a:spcPts val="0"/>
                        </a:spcBef>
                        <a:buClr>
                          <a:schemeClr val="dk1"/>
                        </a:buClr>
                        <a:buSzPct val="25000"/>
                        <a:buFont typeface="Calibri"/>
                        <a:buNone/>
                      </a:pPr>
                      <a:r>
                        <a:rPr lang="en-GB" sz="1200" b="1"/>
                        <a:t>Indicators of Success</a:t>
                      </a:r>
                    </a:p>
                  </a:txBody>
                  <a:tcPr marL="91425" marR="91425" marT="91425" marB="91425"/>
                </a:tc>
                <a:tc>
                  <a:txBody>
                    <a:bodyPr/>
                    <a:lstStyle/>
                    <a:p>
                      <a:pPr marL="0" marR="0" lvl="0" indent="0" algn="ctr" rtl="0">
                        <a:spcBef>
                          <a:spcPts val="0"/>
                        </a:spcBef>
                        <a:buClr>
                          <a:schemeClr val="dk1"/>
                        </a:buClr>
                        <a:buSzPct val="25000"/>
                        <a:buFont typeface="Calibri"/>
                        <a:buNone/>
                      </a:pPr>
                      <a:r>
                        <a:rPr lang="en-GB" sz="1200" b="1"/>
                        <a:t>Who is responsible?</a:t>
                      </a:r>
                    </a:p>
                  </a:txBody>
                  <a:tcPr marL="91425" marR="91425" marT="91425" marB="91425"/>
                </a:tc>
                <a:tc>
                  <a:txBody>
                    <a:bodyPr/>
                    <a:lstStyle/>
                    <a:p>
                      <a:pPr marL="0" marR="0" lvl="0" indent="0" algn="ctr" rtl="0">
                        <a:spcBef>
                          <a:spcPts val="0"/>
                        </a:spcBef>
                        <a:buClr>
                          <a:schemeClr val="dk1"/>
                        </a:buClr>
                        <a:buSzPct val="25000"/>
                        <a:buFont typeface="Calibri"/>
                        <a:buNone/>
                      </a:pPr>
                      <a:r>
                        <a:rPr lang="en-GB" sz="1200" b="1"/>
                        <a:t>Timeframe</a:t>
                      </a:r>
                    </a:p>
                  </a:txBody>
                  <a:tcPr marL="91425" marR="91425" marT="91425" marB="91425"/>
                </a:tc>
              </a:tr>
              <a:tr h="3389425">
                <a:tc>
                  <a:txBody>
                    <a:bodyPr/>
                    <a:lstStyle/>
                    <a:p>
                      <a:pPr marL="0" marR="0" lvl="0" indent="0" algn="l" rtl="0">
                        <a:spcBef>
                          <a:spcPts val="0"/>
                        </a:spcBef>
                        <a:spcAft>
                          <a:spcPts val="0"/>
                        </a:spcAft>
                        <a:buClr>
                          <a:schemeClr val="dk1"/>
                        </a:buClr>
                        <a:buSzPct val="25000"/>
                        <a:buFont typeface="Calibri"/>
                        <a:buNone/>
                      </a:pPr>
                      <a:r>
                        <a:rPr lang="en-GB" sz="1200"/>
                        <a:t>1.1</a:t>
                      </a:r>
                    </a:p>
                    <a:p>
                      <a:pPr marL="0" marR="0" lvl="0" indent="0" algn="l" rtl="0">
                        <a:spcBef>
                          <a:spcPts val="0"/>
                        </a:spcBef>
                        <a:spcAft>
                          <a:spcPts val="0"/>
                        </a:spcAft>
                        <a:buClr>
                          <a:schemeClr val="dk1"/>
                        </a:buClr>
                        <a:buSzPct val="25000"/>
                        <a:buFont typeface="Calibri"/>
                        <a:buNone/>
                      </a:pPr>
                      <a:endParaRPr sz="1200"/>
                    </a:p>
                    <a:p>
                      <a:pPr marL="0" marR="0" lvl="0" indent="0" algn="l" rtl="0">
                        <a:spcBef>
                          <a:spcPts val="0"/>
                        </a:spcBef>
                        <a:spcAft>
                          <a:spcPts val="0"/>
                        </a:spcAft>
                        <a:buClr>
                          <a:schemeClr val="dk1"/>
                        </a:buClr>
                        <a:buSzPct val="25000"/>
                        <a:buFont typeface="Calibri"/>
                        <a:buNone/>
                      </a:pPr>
                      <a:r>
                        <a:rPr lang="en-GB" sz="1200"/>
                        <a:t>St Mark’s is an Anglican school which promotes a personal relationship with Christ through its curriculum in worship, in prayer and a Christ centered community.</a:t>
                      </a:r>
                    </a:p>
                    <a:p>
                      <a:pPr marL="0" marR="0" lvl="0" indent="0" algn="l" rtl="0">
                        <a:spcBef>
                          <a:spcPts val="0"/>
                        </a:spcBef>
                        <a:spcAft>
                          <a:spcPts val="0"/>
                        </a:spcAft>
                        <a:buClr>
                          <a:schemeClr val="dk1"/>
                        </a:buClr>
                        <a:buSzPct val="25000"/>
                        <a:buFont typeface="Calibri"/>
                        <a:buNone/>
                      </a:pPr>
                      <a:endParaRPr sz="1200"/>
                    </a:p>
                    <a:p>
                      <a:pPr marL="0" marR="0" lvl="0" indent="0" algn="l" rtl="0">
                        <a:spcBef>
                          <a:spcPts val="0"/>
                        </a:spcBef>
                        <a:buClr>
                          <a:schemeClr val="dk1"/>
                        </a:buClr>
                        <a:buSzPct val="25000"/>
                        <a:buFont typeface="Calibri"/>
                        <a:buNone/>
                      </a:pPr>
                      <a:endParaRPr sz="1200"/>
                    </a:p>
                  </a:txBody>
                  <a:tcPr marL="91425" marR="91425" marT="91425" marB="91425"/>
                </a:tc>
                <a:tc>
                  <a:txBody>
                    <a:bodyPr/>
                    <a:lstStyle/>
                    <a:p>
                      <a:pPr marL="0" marR="0" lvl="0" indent="0" algn="l" rtl="0">
                        <a:spcBef>
                          <a:spcPts val="0"/>
                        </a:spcBef>
                        <a:spcAft>
                          <a:spcPts val="0"/>
                        </a:spcAft>
                        <a:buClr>
                          <a:schemeClr val="dk1"/>
                        </a:buClr>
                        <a:buSzPct val="25000"/>
                        <a:buFont typeface="Calibri"/>
                        <a:buNone/>
                      </a:pPr>
                      <a:r>
                        <a:rPr lang="en-GB" sz="700"/>
                        <a:t>Enliven worship to meet the developmental needs of children.</a:t>
                      </a:r>
                    </a:p>
                    <a:p>
                      <a:pPr marL="0" marR="0" lvl="0" indent="0" algn="l" rtl="0">
                        <a:spcBef>
                          <a:spcPts val="0"/>
                        </a:spcBef>
                        <a:spcAft>
                          <a:spcPts val="0"/>
                        </a:spcAft>
                        <a:buClr>
                          <a:schemeClr val="dk1"/>
                        </a:buClr>
                        <a:buSzPct val="25000"/>
                        <a:buFont typeface="Calibri"/>
                        <a:buNone/>
                      </a:pPr>
                      <a:endParaRPr sz="700"/>
                    </a:p>
                    <a:p>
                      <a:pPr marL="0" marR="0" lvl="0" indent="0" algn="l" rtl="0">
                        <a:spcBef>
                          <a:spcPts val="0"/>
                        </a:spcBef>
                        <a:spcAft>
                          <a:spcPts val="0"/>
                        </a:spcAft>
                        <a:buClr>
                          <a:schemeClr val="dk1"/>
                        </a:buClr>
                        <a:buSzPct val="25000"/>
                        <a:buFont typeface="Calibri"/>
                        <a:buNone/>
                      </a:pPr>
                      <a:r>
                        <a:rPr lang="en-GB" sz="700"/>
                        <a:t>Review the Religious Education Programme with the new Vicar.</a:t>
                      </a:r>
                    </a:p>
                    <a:p>
                      <a:pPr marL="0" marR="0" lvl="0" indent="0" algn="l" rtl="0">
                        <a:spcBef>
                          <a:spcPts val="0"/>
                        </a:spcBef>
                        <a:spcAft>
                          <a:spcPts val="0"/>
                        </a:spcAft>
                        <a:buClr>
                          <a:schemeClr val="dk1"/>
                        </a:buClr>
                        <a:buSzPct val="25000"/>
                        <a:buFont typeface="Calibri"/>
                        <a:buNone/>
                      </a:pPr>
                      <a:endParaRPr sz="700"/>
                    </a:p>
                    <a:p>
                      <a:pPr marL="0" marR="0" lvl="0" indent="0" algn="l" rtl="0">
                        <a:spcBef>
                          <a:spcPts val="0"/>
                        </a:spcBef>
                        <a:spcAft>
                          <a:spcPts val="0"/>
                        </a:spcAft>
                        <a:buClr>
                          <a:schemeClr val="dk1"/>
                        </a:buClr>
                        <a:buSzPct val="25000"/>
                        <a:buFont typeface="Calibri"/>
                        <a:buNone/>
                      </a:pPr>
                      <a:r>
                        <a:rPr lang="en-GB" sz="700"/>
                        <a:t>Inclusion of the Five Marks of Mission in all planning documentation that promotes the message to all students that they are profoundly loved by God.</a:t>
                      </a:r>
                    </a:p>
                    <a:p>
                      <a:pPr marL="0" marR="0" lvl="0" indent="0" algn="l" rtl="0">
                        <a:spcBef>
                          <a:spcPts val="0"/>
                        </a:spcBef>
                        <a:spcAft>
                          <a:spcPts val="0"/>
                        </a:spcAft>
                        <a:buClr>
                          <a:schemeClr val="dk1"/>
                        </a:buClr>
                        <a:buSzPct val="25000"/>
                        <a:buFont typeface="Calibri"/>
                        <a:buNone/>
                      </a:pPr>
                      <a:endParaRPr sz="700"/>
                    </a:p>
                    <a:p>
                      <a:pPr marL="0" marR="0" lvl="0" indent="0" algn="l" rtl="0">
                        <a:spcBef>
                          <a:spcPts val="0"/>
                        </a:spcBef>
                        <a:spcAft>
                          <a:spcPts val="0"/>
                        </a:spcAft>
                        <a:buClr>
                          <a:schemeClr val="dk1"/>
                        </a:buClr>
                        <a:buSzPct val="25000"/>
                        <a:buFont typeface="Calibri"/>
                        <a:buNone/>
                      </a:pPr>
                      <a:r>
                        <a:rPr lang="en-GB" sz="700"/>
                        <a:t>To heighten the Five Marks of Mission as foundational to all learning in the development of curriculum review.</a:t>
                      </a:r>
                    </a:p>
                    <a:p>
                      <a:pPr marL="0" marR="0" lvl="0" indent="0" algn="l" rtl="0">
                        <a:spcBef>
                          <a:spcPts val="0"/>
                        </a:spcBef>
                        <a:spcAft>
                          <a:spcPts val="0"/>
                        </a:spcAft>
                        <a:buClr>
                          <a:schemeClr val="dk1"/>
                        </a:buClr>
                        <a:buSzPct val="25000"/>
                        <a:buFont typeface="Calibri"/>
                        <a:buNone/>
                      </a:pPr>
                      <a:endParaRPr sz="700"/>
                    </a:p>
                    <a:p>
                      <a:pPr marL="0" marR="0" lvl="0" indent="0" algn="l" rtl="0">
                        <a:spcBef>
                          <a:spcPts val="0"/>
                        </a:spcBef>
                        <a:spcAft>
                          <a:spcPts val="0"/>
                        </a:spcAft>
                        <a:buClr>
                          <a:schemeClr val="dk1"/>
                        </a:buClr>
                        <a:buSzPct val="25000"/>
                        <a:buFont typeface="Calibri"/>
                        <a:buNone/>
                      </a:pPr>
                      <a:r>
                        <a:rPr lang="en-GB" sz="700"/>
                        <a:t>Visible signs of St Mark’s as an Anglican School.</a:t>
                      </a:r>
                    </a:p>
                    <a:p>
                      <a:pPr marL="0" marR="0" lvl="0" indent="0" algn="l" rtl="0">
                        <a:spcBef>
                          <a:spcPts val="0"/>
                        </a:spcBef>
                        <a:spcAft>
                          <a:spcPts val="0"/>
                        </a:spcAft>
                        <a:buClr>
                          <a:schemeClr val="dk1"/>
                        </a:buClr>
                        <a:buSzPct val="25000"/>
                        <a:buFont typeface="Calibri"/>
                        <a:buNone/>
                      </a:pPr>
                      <a:endParaRPr sz="700"/>
                    </a:p>
                    <a:p>
                      <a:pPr marL="0" marR="0" lvl="0" indent="0" algn="l" rtl="0">
                        <a:spcBef>
                          <a:spcPts val="0"/>
                        </a:spcBef>
                        <a:buClr>
                          <a:schemeClr val="dk1"/>
                        </a:buClr>
                        <a:buSzPct val="25000"/>
                        <a:buFont typeface="Calibri"/>
                        <a:buNone/>
                      </a:pPr>
                      <a:r>
                        <a:rPr lang="en-GB" sz="700"/>
                        <a:t>Staff develop restorative practices based on forgiveness and grace</a:t>
                      </a:r>
                    </a:p>
                  </a:txBody>
                  <a:tcPr marL="91425" marR="91425" marT="91425" marB="91425"/>
                </a:tc>
                <a:tc>
                  <a:txBody>
                    <a:bodyPr/>
                    <a:lstStyle/>
                    <a:p>
                      <a:pPr marL="0" marR="0" lvl="0" indent="0" algn="l" rtl="0">
                        <a:spcBef>
                          <a:spcPts val="0"/>
                        </a:spcBef>
                        <a:spcAft>
                          <a:spcPts val="0"/>
                        </a:spcAft>
                        <a:buClr>
                          <a:schemeClr val="dk1"/>
                        </a:buClr>
                        <a:buSzPct val="25000"/>
                        <a:buFont typeface="Calibri"/>
                        <a:buNone/>
                      </a:pPr>
                      <a:r>
                        <a:rPr lang="en-GB" sz="700" dirty="0"/>
                        <a:t>Increased student involvement in weekly church services that have been adapted</a:t>
                      </a:r>
                    </a:p>
                    <a:p>
                      <a:pPr marL="0" marR="0" lvl="0" indent="0" algn="l" rtl="0">
                        <a:spcBef>
                          <a:spcPts val="0"/>
                        </a:spcBef>
                        <a:spcAft>
                          <a:spcPts val="0"/>
                        </a:spcAft>
                        <a:buClr>
                          <a:schemeClr val="dk1"/>
                        </a:buClr>
                        <a:buSzPct val="25000"/>
                        <a:buFont typeface="Calibri"/>
                        <a:buNone/>
                      </a:pPr>
                      <a:endParaRPr sz="700" dirty="0"/>
                    </a:p>
                    <a:p>
                      <a:pPr marL="0" marR="0" lvl="0" indent="0" algn="l" rtl="0">
                        <a:spcBef>
                          <a:spcPts val="0"/>
                        </a:spcBef>
                        <a:spcAft>
                          <a:spcPts val="0"/>
                        </a:spcAft>
                        <a:buClr>
                          <a:schemeClr val="dk1"/>
                        </a:buClr>
                        <a:buSzPct val="25000"/>
                        <a:buFont typeface="Calibri"/>
                        <a:buNone/>
                      </a:pPr>
                      <a:endParaRPr sz="700" dirty="0"/>
                    </a:p>
                    <a:p>
                      <a:pPr marL="0" marR="0" lvl="0" indent="0" algn="l" rtl="0">
                        <a:spcBef>
                          <a:spcPts val="0"/>
                        </a:spcBef>
                        <a:spcAft>
                          <a:spcPts val="0"/>
                        </a:spcAft>
                        <a:buClr>
                          <a:schemeClr val="dk1"/>
                        </a:buClr>
                        <a:buSzPct val="25000"/>
                        <a:buFont typeface="Calibri"/>
                        <a:buNone/>
                      </a:pPr>
                      <a:r>
                        <a:rPr lang="en-GB" sz="700" dirty="0"/>
                        <a:t>The development of a </a:t>
                      </a:r>
                      <a:r>
                        <a:rPr lang="en-GB" sz="700" dirty="0" smtClean="0"/>
                        <a:t>Local Curriculum </a:t>
                      </a:r>
                      <a:r>
                        <a:rPr lang="en-GB" sz="700" dirty="0"/>
                        <a:t>- this will provide a template for how the Five Marks of Mission can be embedded in the curriculum.</a:t>
                      </a:r>
                    </a:p>
                    <a:p>
                      <a:pPr marL="0" marR="0" lvl="0" indent="0" algn="l" rtl="0">
                        <a:spcBef>
                          <a:spcPts val="0"/>
                        </a:spcBef>
                        <a:spcAft>
                          <a:spcPts val="0"/>
                        </a:spcAft>
                        <a:buClr>
                          <a:schemeClr val="dk1"/>
                        </a:buClr>
                        <a:buSzPct val="25000"/>
                        <a:buFont typeface="Calibri"/>
                        <a:buNone/>
                      </a:pPr>
                      <a:endParaRPr sz="700" dirty="0"/>
                    </a:p>
                    <a:p>
                      <a:pPr marL="0" marR="0" lvl="0" indent="0" algn="l" rtl="0">
                        <a:spcBef>
                          <a:spcPts val="0"/>
                        </a:spcBef>
                        <a:spcAft>
                          <a:spcPts val="0"/>
                        </a:spcAft>
                        <a:buClr>
                          <a:schemeClr val="dk1"/>
                        </a:buClr>
                        <a:buSzPct val="25000"/>
                        <a:buFont typeface="Calibri"/>
                        <a:buNone/>
                      </a:pPr>
                      <a:r>
                        <a:rPr lang="en-GB" sz="700" dirty="0"/>
                        <a:t>Visible signs of the Five Marks of Mission are seen around the school and students and families are beginning to talk about their significance.</a:t>
                      </a:r>
                    </a:p>
                    <a:p>
                      <a:pPr marL="0" marR="0" lvl="0" indent="0" algn="l" rtl="0">
                        <a:spcBef>
                          <a:spcPts val="0"/>
                        </a:spcBef>
                        <a:spcAft>
                          <a:spcPts val="0"/>
                        </a:spcAft>
                        <a:buClr>
                          <a:schemeClr val="dk1"/>
                        </a:buClr>
                        <a:buSzPct val="25000"/>
                        <a:buFont typeface="Calibri"/>
                        <a:buNone/>
                      </a:pPr>
                      <a:endParaRPr sz="700" dirty="0"/>
                    </a:p>
                    <a:p>
                      <a:pPr marL="0" marR="0" lvl="0" indent="0" algn="l" rtl="0">
                        <a:spcBef>
                          <a:spcPts val="0"/>
                        </a:spcBef>
                        <a:buClr>
                          <a:schemeClr val="dk1"/>
                        </a:buClr>
                        <a:buSzPct val="25000"/>
                        <a:buFont typeface="Calibri"/>
                        <a:buNone/>
                      </a:pPr>
                      <a:r>
                        <a:rPr lang="en-GB" sz="700" dirty="0"/>
                        <a:t>The core values of Grace, Courage, Faithfulness and Excellence are infused across the school and seen in processes dealing with conflict across the school community</a:t>
                      </a:r>
                    </a:p>
                  </a:txBody>
                  <a:tcPr marL="91425" marR="91425" marT="91425" marB="91425"/>
                </a:tc>
                <a:tc>
                  <a:txBody>
                    <a:bodyPr/>
                    <a:lstStyle/>
                    <a:p>
                      <a:pPr marL="0" marR="0" lvl="0" indent="0" algn="ctr" rtl="0">
                        <a:spcBef>
                          <a:spcPts val="0"/>
                        </a:spcBef>
                        <a:spcAft>
                          <a:spcPts val="0"/>
                        </a:spcAft>
                        <a:buClr>
                          <a:schemeClr val="dk1"/>
                        </a:buClr>
                        <a:buSzPct val="25000"/>
                        <a:buFont typeface="Calibri"/>
                        <a:buNone/>
                      </a:pPr>
                      <a:r>
                        <a:rPr lang="en-GB" sz="1200" dirty="0"/>
                        <a:t>Principal</a:t>
                      </a:r>
                    </a:p>
                    <a:p>
                      <a:pPr marL="0" marR="0" lvl="0" indent="0" algn="ctr" rtl="0">
                        <a:spcBef>
                          <a:spcPts val="0"/>
                        </a:spcBef>
                        <a:spcAft>
                          <a:spcPts val="0"/>
                        </a:spcAft>
                        <a:buClr>
                          <a:schemeClr val="dk1"/>
                        </a:buClr>
                        <a:buSzPct val="25000"/>
                        <a:buFont typeface="Calibri"/>
                        <a:buNone/>
                      </a:pPr>
                      <a:r>
                        <a:rPr lang="en-GB" sz="1200" dirty="0"/>
                        <a:t>DP and AP</a:t>
                      </a:r>
                    </a:p>
                    <a:p>
                      <a:pPr marL="0" marR="0" lvl="0" indent="0" algn="ctr" rtl="0">
                        <a:spcBef>
                          <a:spcPts val="0"/>
                        </a:spcBef>
                        <a:spcAft>
                          <a:spcPts val="0"/>
                        </a:spcAft>
                        <a:buClr>
                          <a:schemeClr val="dk1"/>
                        </a:buClr>
                        <a:buSzPct val="25000"/>
                        <a:buFont typeface="Calibri"/>
                        <a:buNone/>
                      </a:pPr>
                      <a:r>
                        <a:rPr lang="en-GB" sz="1200" dirty="0"/>
                        <a:t>Teaching Staff</a:t>
                      </a:r>
                    </a:p>
                    <a:p>
                      <a:pPr marL="0" marR="0" lvl="0" indent="0" algn="ctr" rtl="0">
                        <a:spcBef>
                          <a:spcPts val="0"/>
                        </a:spcBef>
                        <a:spcAft>
                          <a:spcPts val="0"/>
                        </a:spcAft>
                        <a:buClr>
                          <a:schemeClr val="dk1"/>
                        </a:buClr>
                        <a:buSzPct val="25000"/>
                        <a:buFont typeface="Calibri"/>
                        <a:buNone/>
                      </a:pPr>
                      <a:r>
                        <a:rPr lang="en-GB" sz="1200" dirty="0"/>
                        <a:t>Support Staff</a:t>
                      </a:r>
                    </a:p>
                    <a:p>
                      <a:pPr marL="0" marR="0" lvl="0" indent="0" algn="ctr" rtl="0">
                        <a:spcBef>
                          <a:spcPts val="0"/>
                        </a:spcBef>
                        <a:buClr>
                          <a:schemeClr val="dk1"/>
                        </a:buClr>
                        <a:buSzPct val="25000"/>
                        <a:buFont typeface="Calibri"/>
                        <a:buNone/>
                      </a:pPr>
                      <a:r>
                        <a:rPr lang="en-GB" sz="1200" dirty="0"/>
                        <a:t>Vicar</a:t>
                      </a:r>
                    </a:p>
                  </a:txBody>
                  <a:tcPr marL="91425" marR="91425" marT="91425" marB="91425"/>
                </a:tc>
                <a:tc>
                  <a:txBody>
                    <a:bodyPr/>
                    <a:lstStyle/>
                    <a:p>
                      <a:pPr marL="0" marR="0" lvl="0" indent="0" algn="ctr" rtl="0">
                        <a:spcBef>
                          <a:spcPts val="0"/>
                        </a:spcBef>
                        <a:buClr>
                          <a:schemeClr val="dk1"/>
                        </a:buClr>
                        <a:buSzPct val="25000"/>
                        <a:buFont typeface="Calibri"/>
                        <a:buNone/>
                      </a:pPr>
                      <a:r>
                        <a:rPr lang="en-GB" sz="1200" dirty="0" smtClean="0"/>
                        <a:t>This</a:t>
                      </a:r>
                      <a:r>
                        <a:rPr lang="en-GB" sz="1200" baseline="0" dirty="0" smtClean="0"/>
                        <a:t> will be an ongoing area of development with 2018 set down as the first year of a natural annual cycle of review.</a:t>
                      </a:r>
                      <a:endParaRPr lang="en-GB" sz="1200" dirty="0"/>
                    </a:p>
                  </a:txBody>
                  <a:tcPr marL="91425" marR="91425" marT="91425" marB="91425"/>
                </a:tc>
              </a:tr>
            </a:tbl>
          </a:graphicData>
        </a:graphic>
      </p:graphicFrame>
      <p:sp>
        <p:nvSpPr>
          <p:cNvPr id="198" name="Shape 198"/>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GB" sz="1000" b="0" i="0" u="none" strike="noStrike" cap="none">
                <a:solidFill>
                  <a:schemeClr val="dk2"/>
                </a:solidFill>
                <a:latin typeface="Arial"/>
                <a:ea typeface="Arial"/>
                <a:cs typeface="Arial"/>
                <a:sym typeface="Arial"/>
              </a:rPr>
              <a:t>12</a:t>
            </a:fld>
            <a:endParaRPr lang="en-GB" sz="1000" b="0" i="0" u="none" strike="noStrike" cap="none">
              <a:solidFill>
                <a:schemeClr val="dk2"/>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325275" y="335281"/>
            <a:ext cx="8507100" cy="976144"/>
          </a:xfrm>
          <a:prstGeom prst="rect">
            <a:avLst/>
          </a:prstGeom>
          <a:noFill/>
          <a:ln>
            <a:noFill/>
          </a:ln>
        </p:spPr>
        <p:txBody>
          <a:bodyPr lIns="91425" tIns="91425" rIns="91425" bIns="91425" anchor="t" anchorCtr="0">
            <a:noAutofit/>
          </a:bodyPr>
          <a:lstStyle/>
          <a:p>
            <a:pPr marL="0" marR="0" lvl="0" indent="0" algn="ctr" rtl="0">
              <a:spcBef>
                <a:spcPts val="0"/>
              </a:spcBef>
              <a:spcAft>
                <a:spcPts val="0"/>
              </a:spcAft>
              <a:buClr>
                <a:schemeClr val="dk1"/>
              </a:buClr>
              <a:buSzPct val="25000"/>
              <a:buFont typeface="Calibri"/>
              <a:buNone/>
            </a:pPr>
            <a:r>
              <a:rPr lang="en-GB" sz="1800" b="1" i="0" u="none" strike="noStrike" cap="none" dirty="0">
                <a:solidFill>
                  <a:schemeClr val="dk1"/>
                </a:solidFill>
                <a:latin typeface="Calibri"/>
                <a:ea typeface="Calibri"/>
                <a:cs typeface="Calibri"/>
                <a:sym typeface="Calibri"/>
              </a:rPr>
              <a:t>Strategic Area</a:t>
            </a:r>
            <a:r>
              <a:rPr lang="en-GB" sz="1800" b="0" i="0" u="none" strike="noStrike" cap="none" dirty="0">
                <a:solidFill>
                  <a:schemeClr val="dk1"/>
                </a:solidFill>
                <a:latin typeface="Calibri"/>
                <a:ea typeface="Calibri"/>
                <a:cs typeface="Calibri"/>
                <a:sym typeface="Calibri"/>
              </a:rPr>
              <a:t>: Teaching and Learning</a:t>
            </a:r>
          </a:p>
          <a:p>
            <a:pPr marL="0" marR="0" lvl="0" indent="0" algn="ctr" rtl="0">
              <a:spcBef>
                <a:spcPts val="0"/>
              </a:spcBef>
              <a:spcAft>
                <a:spcPts val="0"/>
              </a:spcAft>
              <a:buClr>
                <a:schemeClr val="dk1"/>
              </a:buClr>
              <a:buSzPct val="25000"/>
              <a:buFont typeface="Calibri"/>
              <a:buNone/>
            </a:pPr>
            <a:r>
              <a:rPr lang="en-GB" sz="1800" b="1" i="0" u="none" strike="noStrike" cap="none" dirty="0">
                <a:solidFill>
                  <a:schemeClr val="dk1"/>
                </a:solidFill>
                <a:latin typeface="Calibri"/>
                <a:ea typeface="Calibri"/>
                <a:cs typeface="Calibri"/>
                <a:sym typeface="Calibri"/>
              </a:rPr>
              <a:t>Strategic Goal 2</a:t>
            </a:r>
            <a:r>
              <a:rPr lang="en-GB" sz="1800" b="0" i="0" u="none" strike="noStrike" cap="none" dirty="0">
                <a:solidFill>
                  <a:schemeClr val="dk1"/>
                </a:solidFill>
                <a:latin typeface="Calibri"/>
                <a:ea typeface="Calibri"/>
                <a:cs typeface="Calibri"/>
                <a:sym typeface="Calibri"/>
              </a:rPr>
              <a:t>: </a:t>
            </a:r>
            <a:r>
              <a:rPr lang="en-GB" sz="1400" b="0" i="0" u="none" strike="noStrike" cap="none" dirty="0">
                <a:solidFill>
                  <a:schemeClr val="dk1"/>
                </a:solidFill>
                <a:latin typeface="Calibri"/>
                <a:ea typeface="Calibri"/>
                <a:cs typeface="Calibri"/>
                <a:sym typeface="Calibri"/>
              </a:rPr>
              <a:t>To Unleash our full potential through </a:t>
            </a:r>
            <a:r>
              <a:rPr lang="en-GB" sz="1400" b="0" i="0" u="none" strike="noStrike" cap="none" dirty="0" err="1" smtClean="0">
                <a:solidFill>
                  <a:schemeClr val="dk1"/>
                </a:solidFill>
                <a:latin typeface="Calibri"/>
                <a:ea typeface="Calibri"/>
                <a:cs typeface="Calibri"/>
                <a:sym typeface="Calibri"/>
              </a:rPr>
              <a:t>Ako</a:t>
            </a:r>
            <a:r>
              <a:rPr lang="en-GB" sz="1400" b="0" i="0" u="none" strike="noStrike" cap="none" dirty="0" smtClean="0">
                <a:solidFill>
                  <a:schemeClr val="dk1"/>
                </a:solidFill>
                <a:latin typeface="Calibri"/>
                <a:ea typeface="Calibri"/>
                <a:cs typeface="Calibri"/>
                <a:sym typeface="Calibri"/>
              </a:rPr>
              <a:t> in the pursuit of equity and excellence.</a:t>
            </a:r>
            <a:br>
              <a:rPr lang="en-GB" sz="1400" b="0" i="0" u="none" strike="noStrike" cap="none" dirty="0" smtClean="0">
                <a:solidFill>
                  <a:schemeClr val="dk1"/>
                </a:solidFill>
                <a:latin typeface="Calibri"/>
                <a:ea typeface="Calibri"/>
                <a:cs typeface="Calibri"/>
                <a:sym typeface="Calibri"/>
              </a:rPr>
            </a:br>
            <a:r>
              <a:rPr lang="en-GB" sz="1400" b="1" i="1" u="none" strike="noStrike" cap="none" dirty="0" smtClean="0">
                <a:solidFill>
                  <a:schemeClr val="dk1"/>
                </a:solidFill>
                <a:latin typeface="Calibri"/>
                <a:ea typeface="Calibri"/>
                <a:cs typeface="Calibri"/>
                <a:sym typeface="Calibri"/>
              </a:rPr>
              <a:t>Annual </a:t>
            </a:r>
            <a:r>
              <a:rPr lang="en-GB" sz="1400" b="1" i="1" u="none" strike="noStrike" cap="none" dirty="0">
                <a:solidFill>
                  <a:schemeClr val="dk1"/>
                </a:solidFill>
                <a:latin typeface="Calibri"/>
                <a:ea typeface="Calibri"/>
                <a:cs typeface="Calibri"/>
                <a:sym typeface="Calibri"/>
              </a:rPr>
              <a:t>Aims:</a:t>
            </a:r>
          </a:p>
          <a:p>
            <a:pPr marL="0" marR="0" lvl="0" indent="0" algn="ctr" rtl="0">
              <a:spcBef>
                <a:spcPts val="0"/>
              </a:spcBef>
              <a:buClr>
                <a:schemeClr val="dk1"/>
              </a:buClr>
              <a:buSzPct val="25000"/>
              <a:buFont typeface="Calibri"/>
              <a:buNone/>
            </a:pPr>
            <a:endParaRPr sz="1400" b="0" i="0" u="none" strike="noStrike" cap="none" dirty="0">
              <a:solidFill>
                <a:schemeClr val="dk1"/>
              </a:solidFill>
              <a:latin typeface="Calibri"/>
              <a:ea typeface="Calibri"/>
              <a:cs typeface="Calibri"/>
              <a:sym typeface="Calibri"/>
            </a:endParaRPr>
          </a:p>
        </p:txBody>
      </p:sp>
      <p:graphicFrame>
        <p:nvGraphicFramePr>
          <p:cNvPr id="204" name="Shape 204"/>
          <p:cNvGraphicFramePr/>
          <p:nvPr>
            <p:extLst>
              <p:ext uri="{D42A27DB-BD31-4B8C-83A1-F6EECF244321}">
                <p14:modId xmlns:p14="http://schemas.microsoft.com/office/powerpoint/2010/main" val="391076920"/>
              </p:ext>
            </p:extLst>
          </p:nvPr>
        </p:nvGraphicFramePr>
        <p:xfrm>
          <a:off x="594729" y="1275150"/>
          <a:ext cx="8059875" cy="3779460"/>
        </p:xfrm>
        <a:graphic>
          <a:graphicData uri="http://schemas.openxmlformats.org/drawingml/2006/table">
            <a:tbl>
              <a:tblPr>
                <a:noFill/>
                <a:tableStyleId>{DB44AA85-FB77-4D4D-A274-E555D752C473}</a:tableStyleId>
              </a:tblPr>
              <a:tblGrid>
                <a:gridCol w="1611975"/>
                <a:gridCol w="1611975"/>
                <a:gridCol w="1611975"/>
                <a:gridCol w="1611975"/>
                <a:gridCol w="1611975"/>
              </a:tblGrid>
              <a:tr h="510715">
                <a:tc>
                  <a:txBody>
                    <a:bodyPr/>
                    <a:lstStyle/>
                    <a:p>
                      <a:pPr marL="0" marR="0" lvl="0" indent="0" algn="ctr" rtl="0">
                        <a:spcBef>
                          <a:spcPts val="0"/>
                        </a:spcBef>
                        <a:buClr>
                          <a:schemeClr val="dk1"/>
                        </a:buClr>
                        <a:buSzPct val="25000"/>
                        <a:buFont typeface="Calibri"/>
                        <a:buNone/>
                      </a:pPr>
                      <a:r>
                        <a:rPr lang="en-GB" sz="1200" b="1"/>
                        <a:t>Outcomes</a:t>
                      </a:r>
                    </a:p>
                  </a:txBody>
                  <a:tcPr marL="91425" marR="91425" marT="91425" marB="91425"/>
                </a:tc>
                <a:tc>
                  <a:txBody>
                    <a:bodyPr/>
                    <a:lstStyle/>
                    <a:p>
                      <a:pPr marL="0" marR="0" lvl="0" indent="0" algn="ctr" rtl="0">
                        <a:spcBef>
                          <a:spcPts val="0"/>
                        </a:spcBef>
                        <a:buClr>
                          <a:schemeClr val="dk1"/>
                        </a:buClr>
                        <a:buSzPct val="25000"/>
                        <a:buFont typeface="Calibri"/>
                        <a:buNone/>
                      </a:pPr>
                      <a:r>
                        <a:rPr lang="en-GB" sz="1200" b="1"/>
                        <a:t>What needs to happen?</a:t>
                      </a:r>
                    </a:p>
                  </a:txBody>
                  <a:tcPr marL="91425" marR="91425" marT="91425" marB="91425"/>
                </a:tc>
                <a:tc>
                  <a:txBody>
                    <a:bodyPr/>
                    <a:lstStyle/>
                    <a:p>
                      <a:pPr marL="0" marR="0" lvl="0" indent="0" algn="ctr" rtl="0">
                        <a:spcBef>
                          <a:spcPts val="0"/>
                        </a:spcBef>
                        <a:buClr>
                          <a:schemeClr val="dk1"/>
                        </a:buClr>
                        <a:buSzPct val="25000"/>
                        <a:buFont typeface="Calibri"/>
                        <a:buNone/>
                      </a:pPr>
                      <a:r>
                        <a:rPr lang="en-GB" sz="1200" b="1"/>
                        <a:t>Indicators of success</a:t>
                      </a:r>
                    </a:p>
                  </a:txBody>
                  <a:tcPr marL="91425" marR="91425" marT="91425" marB="91425"/>
                </a:tc>
                <a:tc>
                  <a:txBody>
                    <a:bodyPr/>
                    <a:lstStyle/>
                    <a:p>
                      <a:pPr marL="0" marR="0" lvl="0" indent="0" algn="ctr" rtl="0">
                        <a:spcBef>
                          <a:spcPts val="0"/>
                        </a:spcBef>
                        <a:buClr>
                          <a:schemeClr val="dk1"/>
                        </a:buClr>
                        <a:buSzPct val="25000"/>
                        <a:buFont typeface="Calibri"/>
                        <a:buNone/>
                      </a:pPr>
                      <a:r>
                        <a:rPr lang="en-GB" sz="1200" b="1"/>
                        <a:t>Who is responsible?</a:t>
                      </a:r>
                    </a:p>
                  </a:txBody>
                  <a:tcPr marL="91425" marR="91425" marT="91425" marB="91425"/>
                </a:tc>
                <a:tc>
                  <a:txBody>
                    <a:bodyPr/>
                    <a:lstStyle/>
                    <a:p>
                      <a:pPr marL="0" marR="0" lvl="0" indent="0" algn="ctr" rtl="0">
                        <a:spcBef>
                          <a:spcPts val="0"/>
                        </a:spcBef>
                        <a:buClr>
                          <a:schemeClr val="dk1"/>
                        </a:buClr>
                        <a:buSzPct val="25000"/>
                        <a:buFont typeface="Calibri"/>
                        <a:buNone/>
                      </a:pPr>
                      <a:r>
                        <a:rPr lang="en-GB" sz="1200" b="1"/>
                        <a:t>Timeframe</a:t>
                      </a:r>
                    </a:p>
                  </a:txBody>
                  <a:tcPr marL="91425" marR="91425" marT="91425" marB="91425"/>
                </a:tc>
              </a:tr>
              <a:tr h="3149550">
                <a:tc>
                  <a:txBody>
                    <a:bodyPr/>
                    <a:lstStyle/>
                    <a:p>
                      <a:pPr marL="0" marR="0" lvl="0" indent="0" algn="l" rtl="0">
                        <a:spcBef>
                          <a:spcPts val="0"/>
                        </a:spcBef>
                        <a:spcAft>
                          <a:spcPts val="0"/>
                        </a:spcAft>
                        <a:buClr>
                          <a:schemeClr val="dk1"/>
                        </a:buClr>
                        <a:buSzPct val="25000"/>
                        <a:buFont typeface="Calibri"/>
                        <a:buNone/>
                      </a:pPr>
                      <a:r>
                        <a:rPr lang="en-GB" sz="1000" dirty="0"/>
                        <a:t>2.1</a:t>
                      </a:r>
                    </a:p>
                    <a:p>
                      <a:pPr marL="0" marR="0" lvl="0" indent="0" algn="l" rtl="0">
                        <a:spcBef>
                          <a:spcPts val="0"/>
                        </a:spcBef>
                        <a:spcAft>
                          <a:spcPts val="0"/>
                        </a:spcAft>
                        <a:buClr>
                          <a:schemeClr val="dk1"/>
                        </a:buClr>
                        <a:buSzPct val="25000"/>
                        <a:buFont typeface="Calibri"/>
                        <a:buNone/>
                      </a:pPr>
                      <a:r>
                        <a:rPr lang="en-GB" sz="1000" dirty="0"/>
                        <a:t>Raise student </a:t>
                      </a:r>
                      <a:r>
                        <a:rPr lang="en-GB" sz="1000" dirty="0" smtClean="0"/>
                        <a:t>achievement</a:t>
                      </a:r>
                      <a:r>
                        <a:rPr lang="en-GB" sz="1000" baseline="0" dirty="0" smtClean="0"/>
                        <a:t> and progress in the areas of Writing and Mathematics.</a:t>
                      </a:r>
                      <a:endParaRPr sz="1000" dirty="0"/>
                    </a:p>
                    <a:p>
                      <a:pPr marL="0" marR="0" lvl="0" indent="0" algn="l" rtl="0">
                        <a:spcBef>
                          <a:spcPts val="0"/>
                        </a:spcBef>
                        <a:spcAft>
                          <a:spcPts val="0"/>
                        </a:spcAft>
                        <a:buClr>
                          <a:schemeClr val="dk1"/>
                        </a:buClr>
                        <a:buSzPct val="25000"/>
                        <a:buFont typeface="Calibri"/>
                        <a:buNone/>
                      </a:pPr>
                      <a:endParaRPr sz="1000" dirty="0">
                        <a:solidFill>
                          <a:schemeClr val="dk1"/>
                        </a:solidFill>
                      </a:endParaRPr>
                    </a:p>
                    <a:p>
                      <a:pPr marL="0" marR="0" lvl="0" indent="0" algn="l" rtl="0">
                        <a:spcBef>
                          <a:spcPts val="0"/>
                        </a:spcBef>
                        <a:spcAft>
                          <a:spcPts val="0"/>
                        </a:spcAft>
                        <a:buClr>
                          <a:schemeClr val="dk1"/>
                        </a:buClr>
                        <a:buSzPct val="25000"/>
                        <a:buFont typeface="Calibri"/>
                        <a:buNone/>
                      </a:pPr>
                      <a:r>
                        <a:rPr lang="en-GB" sz="1000" dirty="0">
                          <a:solidFill>
                            <a:schemeClr val="dk1"/>
                          </a:solidFill>
                        </a:rPr>
                        <a:t>2.2</a:t>
                      </a:r>
                    </a:p>
                    <a:p>
                      <a:pPr marL="0" marR="0" lvl="0" indent="0" algn="l" rtl="0">
                        <a:spcBef>
                          <a:spcPts val="0"/>
                        </a:spcBef>
                        <a:spcAft>
                          <a:spcPts val="0"/>
                        </a:spcAft>
                        <a:buClr>
                          <a:schemeClr val="dk1"/>
                        </a:buClr>
                        <a:buSzPct val="25000"/>
                        <a:buFont typeface="Arial"/>
                        <a:buNone/>
                      </a:pPr>
                      <a:r>
                        <a:rPr lang="en-GB" sz="1000" dirty="0">
                          <a:solidFill>
                            <a:schemeClr val="dk1"/>
                          </a:solidFill>
                        </a:rPr>
                        <a:t>Teachers analyse achievement data and modify teaching practices and differentiate for students to raise achievement.</a:t>
                      </a:r>
                    </a:p>
                    <a:p>
                      <a:pPr marL="0" marR="0" lvl="0" indent="0" algn="l" rtl="0">
                        <a:spcBef>
                          <a:spcPts val="0"/>
                        </a:spcBef>
                        <a:buClr>
                          <a:schemeClr val="dk1"/>
                        </a:buClr>
                        <a:buSzPct val="25000"/>
                        <a:buFont typeface="Calibri"/>
                        <a:buNone/>
                      </a:pPr>
                      <a:endParaRPr sz="1000" dirty="0"/>
                    </a:p>
                  </a:txBody>
                  <a:tcPr marL="91425" marR="91425" marT="91425" marB="91425"/>
                </a:tc>
                <a:tc>
                  <a:txBody>
                    <a:bodyPr/>
                    <a:lstStyle/>
                    <a:p>
                      <a:pPr marL="0" marR="0" lvl="0" indent="0" algn="l" rtl="0">
                        <a:spcBef>
                          <a:spcPts val="0"/>
                        </a:spcBef>
                        <a:spcAft>
                          <a:spcPts val="0"/>
                        </a:spcAft>
                        <a:buClr>
                          <a:schemeClr val="dk1"/>
                        </a:buClr>
                        <a:buSzPct val="25000"/>
                        <a:buFont typeface="Calibri"/>
                        <a:buNone/>
                      </a:pPr>
                      <a:r>
                        <a:rPr lang="en-GB" sz="900" dirty="0"/>
                        <a:t>Implement a range of research-based literacy programs focussing on </a:t>
                      </a:r>
                      <a:r>
                        <a:rPr lang="en-GB" sz="900" b="1" dirty="0"/>
                        <a:t>writing</a:t>
                      </a:r>
                      <a:r>
                        <a:rPr lang="en-GB" sz="900" dirty="0"/>
                        <a:t> </a:t>
                      </a:r>
                      <a:r>
                        <a:rPr lang="en-GB" sz="900" dirty="0" smtClean="0"/>
                        <a:t>and </a:t>
                      </a:r>
                      <a:r>
                        <a:rPr lang="en-GB" sz="900" b="1" dirty="0" smtClean="0"/>
                        <a:t>mathematics </a:t>
                      </a:r>
                      <a:r>
                        <a:rPr lang="en-GB" sz="900" dirty="0" smtClean="0"/>
                        <a:t>to </a:t>
                      </a:r>
                      <a:r>
                        <a:rPr lang="en-GB" sz="900" dirty="0"/>
                        <a:t>enhance and raise achievement. </a:t>
                      </a:r>
                    </a:p>
                    <a:p>
                      <a:pPr marL="0" marR="0" lvl="0" indent="0" algn="l" rtl="0">
                        <a:spcBef>
                          <a:spcPts val="0"/>
                        </a:spcBef>
                        <a:spcAft>
                          <a:spcPts val="0"/>
                        </a:spcAft>
                        <a:buClr>
                          <a:schemeClr val="dk1"/>
                        </a:buClr>
                        <a:buSzPct val="25000"/>
                        <a:buFont typeface="Calibri"/>
                        <a:buNone/>
                      </a:pPr>
                      <a:endParaRPr sz="900" dirty="0"/>
                    </a:p>
                    <a:p>
                      <a:pPr marL="0" marR="0" lvl="0" indent="0" algn="l" rtl="0">
                        <a:spcBef>
                          <a:spcPts val="0"/>
                        </a:spcBef>
                        <a:spcAft>
                          <a:spcPts val="0"/>
                        </a:spcAft>
                        <a:buClr>
                          <a:schemeClr val="dk1"/>
                        </a:buClr>
                        <a:buSzPct val="25000"/>
                        <a:buFont typeface="Calibri"/>
                        <a:buNone/>
                      </a:pPr>
                      <a:r>
                        <a:rPr lang="en-GB" sz="900" dirty="0">
                          <a:solidFill>
                            <a:schemeClr val="dk1"/>
                          </a:solidFill>
                        </a:rPr>
                        <a:t>Develop differentiated plans for the students who are </a:t>
                      </a:r>
                      <a:r>
                        <a:rPr lang="en-GB" sz="900" dirty="0" smtClean="0">
                          <a:solidFill>
                            <a:schemeClr val="dk1"/>
                          </a:solidFill>
                        </a:rPr>
                        <a:t>at risk for not achieving</a:t>
                      </a:r>
                      <a:r>
                        <a:rPr lang="en-GB" sz="900" baseline="0" dirty="0" smtClean="0">
                          <a:solidFill>
                            <a:schemeClr val="dk1"/>
                          </a:solidFill>
                        </a:rPr>
                        <a:t> at the expected stage for their age.</a:t>
                      </a:r>
                      <a:endParaRPr lang="en-GB" sz="900" dirty="0">
                        <a:solidFill>
                          <a:schemeClr val="dk1"/>
                        </a:solidFill>
                      </a:endParaRPr>
                    </a:p>
                    <a:p>
                      <a:pPr marL="0" marR="0" lvl="0" indent="0" algn="l" rtl="0">
                        <a:spcBef>
                          <a:spcPts val="0"/>
                        </a:spcBef>
                        <a:spcAft>
                          <a:spcPts val="0"/>
                        </a:spcAft>
                        <a:buClr>
                          <a:schemeClr val="dk1"/>
                        </a:buClr>
                        <a:buSzPct val="25000"/>
                        <a:buFont typeface="Calibri"/>
                        <a:buNone/>
                      </a:pPr>
                      <a:endParaRPr sz="900" dirty="0">
                        <a:solidFill>
                          <a:schemeClr val="dk1"/>
                        </a:solidFill>
                      </a:endParaRPr>
                    </a:p>
                    <a:p>
                      <a:pPr marL="0" marR="0" lvl="0" indent="0" algn="l" rtl="0">
                        <a:spcBef>
                          <a:spcPts val="0"/>
                        </a:spcBef>
                        <a:spcAft>
                          <a:spcPts val="0"/>
                        </a:spcAft>
                        <a:buClr>
                          <a:schemeClr val="dk1"/>
                        </a:buClr>
                        <a:buSzPct val="25000"/>
                        <a:buFont typeface="Calibri"/>
                        <a:buNone/>
                      </a:pPr>
                      <a:r>
                        <a:rPr lang="en-GB" sz="900" dirty="0">
                          <a:solidFill>
                            <a:schemeClr val="dk1"/>
                          </a:solidFill>
                        </a:rPr>
                        <a:t>Develop </a:t>
                      </a:r>
                      <a:r>
                        <a:rPr lang="en-GB" sz="900" dirty="0" smtClean="0">
                          <a:solidFill>
                            <a:schemeClr val="dk1"/>
                          </a:solidFill>
                        </a:rPr>
                        <a:t>Collaborative</a:t>
                      </a:r>
                      <a:r>
                        <a:rPr lang="en-GB" sz="900" baseline="0" dirty="0" smtClean="0">
                          <a:solidFill>
                            <a:schemeClr val="dk1"/>
                          </a:solidFill>
                        </a:rPr>
                        <a:t> Actions Plans </a:t>
                      </a:r>
                      <a:r>
                        <a:rPr lang="en-GB" sz="900" dirty="0" smtClean="0">
                          <a:solidFill>
                            <a:schemeClr val="dk1"/>
                          </a:solidFill>
                        </a:rPr>
                        <a:t> </a:t>
                      </a:r>
                      <a:r>
                        <a:rPr lang="en-GB" sz="900" dirty="0">
                          <a:solidFill>
                            <a:schemeClr val="dk1"/>
                          </a:solidFill>
                        </a:rPr>
                        <a:t>for all children </a:t>
                      </a:r>
                      <a:r>
                        <a:rPr lang="en-GB" sz="900" dirty="0" smtClean="0">
                          <a:solidFill>
                            <a:schemeClr val="dk1"/>
                          </a:solidFill>
                        </a:rPr>
                        <a:t>who require</a:t>
                      </a:r>
                      <a:r>
                        <a:rPr lang="en-GB" sz="900" baseline="0" dirty="0" smtClean="0">
                          <a:solidFill>
                            <a:schemeClr val="dk1"/>
                          </a:solidFill>
                        </a:rPr>
                        <a:t> learning assistance beyond the classroom including gifted and talented students.</a:t>
                      </a:r>
                      <a:endParaRPr lang="en-GB" sz="900" dirty="0">
                        <a:solidFill>
                          <a:schemeClr val="dk1"/>
                        </a:solidFill>
                      </a:endParaRPr>
                    </a:p>
                    <a:p>
                      <a:pPr marL="0" marR="0" lvl="0" indent="0" algn="l" rtl="0">
                        <a:spcBef>
                          <a:spcPts val="0"/>
                        </a:spcBef>
                        <a:spcAft>
                          <a:spcPts val="0"/>
                        </a:spcAft>
                        <a:buClr>
                          <a:schemeClr val="dk1"/>
                        </a:buClr>
                        <a:buSzPct val="25000"/>
                        <a:buFont typeface="Arial"/>
                        <a:buNone/>
                      </a:pPr>
                      <a:endParaRPr sz="1000" dirty="0">
                        <a:solidFill>
                          <a:schemeClr val="dk1"/>
                        </a:solidFill>
                      </a:endParaRPr>
                    </a:p>
                    <a:p>
                      <a:pPr marL="0" marR="0" lvl="0" indent="0" algn="l" rtl="0">
                        <a:spcBef>
                          <a:spcPts val="0"/>
                        </a:spcBef>
                        <a:buClr>
                          <a:schemeClr val="dk1"/>
                        </a:buClr>
                        <a:buSzPct val="25000"/>
                        <a:buFont typeface="Calibri"/>
                        <a:buNone/>
                      </a:pPr>
                      <a:endParaRPr sz="1000" dirty="0"/>
                    </a:p>
                  </a:txBody>
                  <a:tcPr marL="91425" marR="91425" marT="91425" marB="91425"/>
                </a:tc>
                <a:tc>
                  <a:txBody>
                    <a:bodyPr/>
                    <a:lstStyle/>
                    <a:p>
                      <a:pPr marL="0" marR="0" lvl="0" indent="0" algn="l" rtl="0">
                        <a:spcBef>
                          <a:spcPts val="0"/>
                        </a:spcBef>
                        <a:spcAft>
                          <a:spcPts val="0"/>
                        </a:spcAft>
                        <a:buClr>
                          <a:schemeClr val="dk1"/>
                        </a:buClr>
                        <a:buSzPct val="25000"/>
                        <a:buFont typeface="Calibri"/>
                        <a:buNone/>
                      </a:pPr>
                      <a:r>
                        <a:rPr lang="en-GB" sz="800" dirty="0"/>
                        <a:t>Evidenced through classroom planning and delivery and evidence of children’s learning with direct links to the data.</a:t>
                      </a:r>
                    </a:p>
                    <a:p>
                      <a:pPr marL="0" marR="0" lvl="0" indent="0" algn="l" rtl="0">
                        <a:spcBef>
                          <a:spcPts val="0"/>
                        </a:spcBef>
                        <a:spcAft>
                          <a:spcPts val="0"/>
                        </a:spcAft>
                        <a:buClr>
                          <a:schemeClr val="dk1"/>
                        </a:buClr>
                        <a:buSzPct val="25000"/>
                        <a:buFont typeface="Calibri"/>
                        <a:buNone/>
                      </a:pPr>
                      <a:endParaRPr sz="800" dirty="0"/>
                    </a:p>
                    <a:p>
                      <a:pPr marL="0" marR="0" lvl="0" indent="0" algn="l" rtl="0">
                        <a:spcBef>
                          <a:spcPts val="0"/>
                        </a:spcBef>
                        <a:spcAft>
                          <a:spcPts val="0"/>
                        </a:spcAft>
                        <a:buClr>
                          <a:schemeClr val="dk1"/>
                        </a:buClr>
                        <a:buSzPct val="25000"/>
                        <a:buFont typeface="Calibri"/>
                        <a:buNone/>
                      </a:pPr>
                      <a:r>
                        <a:rPr lang="en-GB" sz="800" dirty="0"/>
                        <a:t>Increase in student engagement and motivation in </a:t>
                      </a:r>
                      <a:r>
                        <a:rPr lang="en-GB" sz="800" dirty="0" smtClean="0"/>
                        <a:t>writing and mathematics.</a:t>
                      </a:r>
                      <a:endParaRPr lang="en-GB" sz="800" dirty="0"/>
                    </a:p>
                    <a:p>
                      <a:pPr marL="0" marR="0" lvl="0" indent="0" algn="l" rtl="0">
                        <a:spcBef>
                          <a:spcPts val="0"/>
                        </a:spcBef>
                        <a:spcAft>
                          <a:spcPts val="0"/>
                        </a:spcAft>
                        <a:buClr>
                          <a:schemeClr val="dk1"/>
                        </a:buClr>
                        <a:buSzPct val="25000"/>
                        <a:buFont typeface="Calibri"/>
                        <a:buNone/>
                      </a:pPr>
                      <a:endParaRPr sz="800" dirty="0"/>
                    </a:p>
                    <a:p>
                      <a:pPr marL="0" marR="0" lvl="0" indent="0" algn="l" rtl="0">
                        <a:spcBef>
                          <a:spcPts val="0"/>
                        </a:spcBef>
                        <a:spcAft>
                          <a:spcPts val="0"/>
                        </a:spcAft>
                        <a:buClr>
                          <a:schemeClr val="dk1"/>
                        </a:buClr>
                        <a:buSzPct val="25000"/>
                        <a:buFont typeface="Calibri"/>
                        <a:buNone/>
                      </a:pPr>
                      <a:r>
                        <a:rPr lang="en-GB" sz="800" dirty="0"/>
                        <a:t>Evidence of varied and targeted intervention.</a:t>
                      </a:r>
                    </a:p>
                    <a:p>
                      <a:pPr marL="0" marR="0" lvl="0" indent="0" algn="l" rtl="0">
                        <a:spcBef>
                          <a:spcPts val="0"/>
                        </a:spcBef>
                        <a:spcAft>
                          <a:spcPts val="0"/>
                        </a:spcAft>
                        <a:buClr>
                          <a:schemeClr val="dk1"/>
                        </a:buClr>
                        <a:buSzPct val="25000"/>
                        <a:buFont typeface="Calibri"/>
                        <a:buNone/>
                      </a:pPr>
                      <a:endParaRPr sz="800" dirty="0"/>
                    </a:p>
                    <a:p>
                      <a:pPr marL="0" marR="0" lvl="0" indent="0" algn="l" rtl="0">
                        <a:spcBef>
                          <a:spcPts val="0"/>
                        </a:spcBef>
                        <a:spcAft>
                          <a:spcPts val="0"/>
                        </a:spcAft>
                        <a:buClr>
                          <a:schemeClr val="dk1"/>
                        </a:buClr>
                        <a:buSzPct val="25000"/>
                        <a:buFont typeface="Calibri"/>
                        <a:buNone/>
                      </a:pPr>
                      <a:r>
                        <a:rPr lang="en-GB" sz="800" dirty="0"/>
                        <a:t>Targeted students are successfully accessing the curriculum as evidenced in their progress and achievement.</a:t>
                      </a:r>
                    </a:p>
                    <a:p>
                      <a:pPr marL="0" marR="0" lvl="0" indent="0" algn="l" rtl="0">
                        <a:spcBef>
                          <a:spcPts val="0"/>
                        </a:spcBef>
                        <a:spcAft>
                          <a:spcPts val="0"/>
                        </a:spcAft>
                        <a:buClr>
                          <a:schemeClr val="dk1"/>
                        </a:buClr>
                        <a:buSzPct val="25000"/>
                        <a:buFont typeface="Calibri"/>
                        <a:buNone/>
                      </a:pPr>
                      <a:endParaRPr sz="800" dirty="0"/>
                    </a:p>
                    <a:p>
                      <a:pPr marL="0" marR="0" lvl="0" indent="0" algn="l" rtl="0">
                        <a:spcBef>
                          <a:spcPts val="0"/>
                        </a:spcBef>
                        <a:buClr>
                          <a:schemeClr val="dk1"/>
                        </a:buClr>
                        <a:buSzPct val="25000"/>
                        <a:buFont typeface="Calibri"/>
                        <a:buNone/>
                      </a:pPr>
                      <a:r>
                        <a:rPr lang="en-GB" sz="800" dirty="0"/>
                        <a:t>Targeted students are identified and have access to specific learning programs.</a:t>
                      </a:r>
                    </a:p>
                  </a:txBody>
                  <a:tcPr marL="91425" marR="91425" marT="91425" marB="91425"/>
                </a:tc>
                <a:tc>
                  <a:txBody>
                    <a:bodyPr/>
                    <a:lstStyle/>
                    <a:p>
                      <a:pPr marL="0" marR="0" lvl="0" indent="0" algn="ctr" rtl="0">
                        <a:spcBef>
                          <a:spcPts val="0"/>
                        </a:spcBef>
                        <a:spcAft>
                          <a:spcPts val="0"/>
                        </a:spcAft>
                        <a:buClr>
                          <a:schemeClr val="dk1"/>
                        </a:buClr>
                        <a:buSzPct val="25000"/>
                        <a:buFont typeface="Calibri"/>
                        <a:buNone/>
                      </a:pPr>
                      <a:r>
                        <a:rPr lang="en-GB" sz="1000"/>
                        <a:t>Principal</a:t>
                      </a:r>
                    </a:p>
                    <a:p>
                      <a:pPr marL="0" marR="0" lvl="0" indent="0" algn="ctr" rtl="0">
                        <a:spcBef>
                          <a:spcPts val="0"/>
                        </a:spcBef>
                        <a:spcAft>
                          <a:spcPts val="0"/>
                        </a:spcAft>
                        <a:buClr>
                          <a:schemeClr val="dk1"/>
                        </a:buClr>
                        <a:buSzPct val="25000"/>
                        <a:buFont typeface="Calibri"/>
                        <a:buNone/>
                      </a:pPr>
                      <a:r>
                        <a:rPr lang="en-GB" sz="1000"/>
                        <a:t>DP and AP</a:t>
                      </a:r>
                    </a:p>
                    <a:p>
                      <a:pPr marL="0" marR="0" lvl="0" indent="0" algn="ctr" rtl="0">
                        <a:spcBef>
                          <a:spcPts val="0"/>
                        </a:spcBef>
                        <a:spcAft>
                          <a:spcPts val="0"/>
                        </a:spcAft>
                        <a:buClr>
                          <a:schemeClr val="dk1"/>
                        </a:buClr>
                        <a:buSzPct val="25000"/>
                        <a:buFont typeface="Calibri"/>
                        <a:buNone/>
                      </a:pPr>
                      <a:r>
                        <a:rPr lang="en-GB" sz="1000"/>
                        <a:t>Teaching staff</a:t>
                      </a:r>
                    </a:p>
                    <a:p>
                      <a:pPr marL="0" marR="0" lvl="0" indent="0" algn="ctr" rtl="0">
                        <a:spcBef>
                          <a:spcPts val="0"/>
                        </a:spcBef>
                        <a:buClr>
                          <a:schemeClr val="dk1"/>
                        </a:buClr>
                        <a:buSzPct val="25000"/>
                        <a:buFont typeface="Calibri"/>
                        <a:buNone/>
                      </a:pPr>
                      <a:r>
                        <a:rPr lang="en-GB" sz="1000"/>
                        <a:t>Support Staff</a:t>
                      </a:r>
                    </a:p>
                  </a:txBody>
                  <a:tcPr marL="91425" marR="91425" marT="91425" marB="91425"/>
                </a:tc>
                <a:tc>
                  <a:txBody>
                    <a:bodyPr/>
                    <a:lstStyle/>
                    <a:p>
                      <a:pPr marL="0" marR="0" lvl="0" indent="0" algn="ctr" rtl="0">
                        <a:spcBef>
                          <a:spcPts val="0"/>
                        </a:spcBef>
                        <a:spcAft>
                          <a:spcPts val="0"/>
                        </a:spcAft>
                        <a:buClr>
                          <a:schemeClr val="dk1"/>
                        </a:buClr>
                        <a:buSzPct val="25000"/>
                        <a:buFont typeface="Calibri"/>
                        <a:buNone/>
                      </a:pPr>
                      <a:r>
                        <a:rPr lang="en-GB" sz="1000" dirty="0" smtClean="0"/>
                        <a:t>Comparison of EOY 2017 data with Learning Progressions as per NZ Curriculum</a:t>
                      </a:r>
                      <a:endParaRPr lang="en-GB" sz="1000" dirty="0"/>
                    </a:p>
                    <a:p>
                      <a:pPr marL="0" marR="0" lvl="0" indent="0" algn="ctr" rtl="0">
                        <a:spcBef>
                          <a:spcPts val="0"/>
                        </a:spcBef>
                        <a:spcAft>
                          <a:spcPts val="0"/>
                        </a:spcAft>
                        <a:buClr>
                          <a:schemeClr val="dk1"/>
                        </a:buClr>
                        <a:buSzPct val="25000"/>
                        <a:buFont typeface="Calibri"/>
                        <a:buNone/>
                      </a:pPr>
                      <a:endParaRPr sz="1000" dirty="0"/>
                    </a:p>
                    <a:p>
                      <a:pPr marL="0" marR="0" lvl="0" indent="0" algn="ctr" rtl="0">
                        <a:spcBef>
                          <a:spcPts val="0"/>
                        </a:spcBef>
                        <a:spcAft>
                          <a:spcPts val="0"/>
                        </a:spcAft>
                        <a:buClr>
                          <a:schemeClr val="dk1"/>
                        </a:buClr>
                        <a:buSzPct val="25000"/>
                        <a:buFont typeface="Calibri"/>
                        <a:buNone/>
                      </a:pPr>
                      <a:endParaRPr sz="1000" dirty="0"/>
                    </a:p>
                    <a:p>
                      <a:pPr marL="0" marR="0" lvl="0" indent="0" algn="ctr" rtl="0">
                        <a:spcBef>
                          <a:spcPts val="0"/>
                        </a:spcBef>
                        <a:spcAft>
                          <a:spcPts val="0"/>
                        </a:spcAft>
                        <a:buClr>
                          <a:schemeClr val="dk1"/>
                        </a:buClr>
                        <a:buSzPct val="25000"/>
                        <a:buFont typeface="Calibri"/>
                        <a:buNone/>
                      </a:pPr>
                      <a:endParaRPr sz="1000" dirty="0"/>
                    </a:p>
                    <a:p>
                      <a:pPr marL="0" marR="0" lvl="0" indent="0" algn="ctr" rtl="0">
                        <a:spcBef>
                          <a:spcPts val="0"/>
                        </a:spcBef>
                        <a:spcAft>
                          <a:spcPts val="0"/>
                        </a:spcAft>
                        <a:buClr>
                          <a:schemeClr val="dk1"/>
                        </a:buClr>
                        <a:buSzPct val="25000"/>
                        <a:buFont typeface="Arial"/>
                        <a:buNone/>
                      </a:pPr>
                      <a:r>
                        <a:rPr lang="en-GB" sz="1000" dirty="0">
                          <a:solidFill>
                            <a:schemeClr val="dk1"/>
                          </a:solidFill>
                        </a:rPr>
                        <a:t>Ongoing formative assessment practices.</a:t>
                      </a:r>
                    </a:p>
                    <a:p>
                      <a:pPr marL="0" marR="0" lvl="0" indent="0" algn="ctr" rtl="0">
                        <a:spcBef>
                          <a:spcPts val="0"/>
                        </a:spcBef>
                        <a:spcAft>
                          <a:spcPts val="0"/>
                        </a:spcAft>
                        <a:buClr>
                          <a:schemeClr val="dk1"/>
                        </a:buClr>
                        <a:buSzPct val="25000"/>
                        <a:buFont typeface="Arial"/>
                        <a:buNone/>
                      </a:pPr>
                      <a:endParaRPr sz="1000" dirty="0">
                        <a:solidFill>
                          <a:schemeClr val="dk1"/>
                        </a:solidFill>
                      </a:endParaRPr>
                    </a:p>
                    <a:p>
                      <a:pPr marL="0" marR="0" lvl="0" indent="0" algn="ctr" rtl="0">
                        <a:spcBef>
                          <a:spcPts val="0"/>
                        </a:spcBef>
                        <a:spcAft>
                          <a:spcPts val="0"/>
                        </a:spcAft>
                        <a:buClr>
                          <a:schemeClr val="dk1"/>
                        </a:buClr>
                        <a:buSzPct val="25000"/>
                        <a:buFont typeface="Arial"/>
                        <a:buNone/>
                      </a:pPr>
                      <a:r>
                        <a:rPr lang="en-GB" sz="1000" dirty="0" smtClean="0">
                          <a:solidFill>
                            <a:schemeClr val="dk1"/>
                          </a:solidFill>
                        </a:rPr>
                        <a:t>2018</a:t>
                      </a:r>
                      <a:endParaRPr lang="en-GB" sz="1000" dirty="0">
                        <a:solidFill>
                          <a:schemeClr val="dk1"/>
                        </a:solidFill>
                      </a:endParaRPr>
                    </a:p>
                    <a:p>
                      <a:pPr marL="0" marR="0" lvl="0" indent="0" algn="ctr" rtl="0">
                        <a:spcBef>
                          <a:spcPts val="0"/>
                        </a:spcBef>
                        <a:buClr>
                          <a:schemeClr val="dk1"/>
                        </a:buClr>
                        <a:buSzPct val="25000"/>
                        <a:buFont typeface="Calibri"/>
                        <a:buNone/>
                      </a:pPr>
                      <a:endParaRPr sz="1000" dirty="0"/>
                    </a:p>
                  </a:txBody>
                  <a:tcPr marL="91425" marR="91425" marT="91425" marB="91425"/>
                </a:tc>
              </a:tr>
            </a:tbl>
          </a:graphicData>
        </a:graphic>
      </p:graphicFrame>
      <p:sp>
        <p:nvSpPr>
          <p:cNvPr id="205" name="Shape 205"/>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GB" sz="1000" b="0" i="0" u="none" strike="noStrike" cap="none">
                <a:solidFill>
                  <a:schemeClr val="dk2"/>
                </a:solidFill>
                <a:latin typeface="Arial"/>
                <a:ea typeface="Arial"/>
                <a:cs typeface="Arial"/>
                <a:sym typeface="Arial"/>
              </a:rPr>
              <a:t>13</a:t>
            </a:fld>
            <a:endParaRPr lang="en-GB" sz="1000" b="0" i="0" u="none" strike="noStrike" cap="none">
              <a:solidFill>
                <a:schemeClr val="dk2"/>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311700" y="445025"/>
            <a:ext cx="8520599" cy="286800"/>
          </a:xfrm>
          <a:prstGeom prst="rect">
            <a:avLst/>
          </a:prstGeom>
          <a:noFill/>
          <a:ln>
            <a:noFill/>
          </a:ln>
        </p:spPr>
        <p:txBody>
          <a:bodyPr lIns="91425" tIns="91425" rIns="91425" bIns="91425" anchor="t" anchorCtr="0">
            <a:noAutofit/>
          </a:bodyPr>
          <a:lstStyle/>
          <a:p>
            <a:pPr marL="0" marR="0" lvl="0" indent="0" algn="ctr" rtl="0">
              <a:spcBef>
                <a:spcPts val="0"/>
              </a:spcBef>
              <a:buClr>
                <a:schemeClr val="dk1"/>
              </a:buClr>
              <a:buSzPct val="25000"/>
              <a:buFont typeface="Calibri"/>
              <a:buNone/>
            </a:pPr>
            <a:r>
              <a:rPr lang="en-GB" sz="1200" b="1" i="0" u="none" strike="noStrike" cap="none">
                <a:solidFill>
                  <a:schemeClr val="dk1"/>
                </a:solidFill>
                <a:latin typeface="Calibri"/>
                <a:ea typeface="Calibri"/>
                <a:cs typeface="Calibri"/>
                <a:sym typeface="Calibri"/>
              </a:rPr>
              <a:t>Strategic Goal </a:t>
            </a:r>
            <a:r>
              <a:rPr lang="en-GB" sz="1200" b="1"/>
              <a:t>2</a:t>
            </a:r>
            <a:r>
              <a:rPr lang="en-GB" sz="1200" b="1" i="0" u="none" strike="noStrike" cap="none">
                <a:solidFill>
                  <a:schemeClr val="dk1"/>
                </a:solidFill>
                <a:latin typeface="Calibri"/>
                <a:ea typeface="Calibri"/>
                <a:cs typeface="Calibri"/>
                <a:sym typeface="Calibri"/>
              </a:rPr>
              <a:t>. </a:t>
            </a:r>
            <a:r>
              <a:rPr lang="en-GB" sz="1200" b="0" i="1" u="none" strike="noStrike" cap="none">
                <a:solidFill>
                  <a:schemeClr val="dk1"/>
                </a:solidFill>
                <a:latin typeface="Calibri"/>
                <a:ea typeface="Calibri"/>
                <a:cs typeface="Calibri"/>
                <a:sym typeface="Calibri"/>
              </a:rPr>
              <a:t>continued</a:t>
            </a:r>
          </a:p>
        </p:txBody>
      </p:sp>
      <p:graphicFrame>
        <p:nvGraphicFramePr>
          <p:cNvPr id="211" name="Shape 211"/>
          <p:cNvGraphicFramePr/>
          <p:nvPr>
            <p:extLst>
              <p:ext uri="{D42A27DB-BD31-4B8C-83A1-F6EECF244321}">
                <p14:modId xmlns:p14="http://schemas.microsoft.com/office/powerpoint/2010/main" val="872858630"/>
              </p:ext>
            </p:extLst>
          </p:nvPr>
        </p:nvGraphicFramePr>
        <p:xfrm>
          <a:off x="952499" y="811661"/>
          <a:ext cx="7239000" cy="4206180"/>
        </p:xfrm>
        <a:graphic>
          <a:graphicData uri="http://schemas.openxmlformats.org/drawingml/2006/table">
            <a:tbl>
              <a:tblPr>
                <a:noFill/>
                <a:tableStyleId>{DB44AA85-FB77-4D4D-A274-E555D752C473}</a:tableStyleId>
              </a:tblPr>
              <a:tblGrid>
                <a:gridCol w="1447800"/>
                <a:gridCol w="1447800"/>
                <a:gridCol w="1447800"/>
                <a:gridCol w="1447800"/>
                <a:gridCol w="1447800"/>
              </a:tblGrid>
              <a:tr h="527525">
                <a:tc>
                  <a:txBody>
                    <a:bodyPr/>
                    <a:lstStyle/>
                    <a:p>
                      <a:pPr marL="0" marR="0" lvl="0" indent="0" algn="ctr" rtl="0">
                        <a:spcBef>
                          <a:spcPts val="0"/>
                        </a:spcBef>
                        <a:buClr>
                          <a:schemeClr val="dk1"/>
                        </a:buClr>
                        <a:buSzPct val="25000"/>
                        <a:buFont typeface="Calibri"/>
                        <a:buNone/>
                      </a:pPr>
                      <a:r>
                        <a:rPr lang="en-GB" sz="1200" b="1"/>
                        <a:t>Outcomes</a:t>
                      </a:r>
                    </a:p>
                  </a:txBody>
                  <a:tcPr marL="91425" marR="91425" marT="91425" marB="91425"/>
                </a:tc>
                <a:tc>
                  <a:txBody>
                    <a:bodyPr/>
                    <a:lstStyle/>
                    <a:p>
                      <a:pPr marL="0" marR="0" lvl="0" indent="0" algn="ctr" rtl="0">
                        <a:spcBef>
                          <a:spcPts val="0"/>
                        </a:spcBef>
                        <a:buClr>
                          <a:schemeClr val="dk1"/>
                        </a:buClr>
                        <a:buSzPct val="25000"/>
                        <a:buFont typeface="Calibri"/>
                        <a:buNone/>
                      </a:pPr>
                      <a:r>
                        <a:rPr lang="en-GB" sz="1200" b="1"/>
                        <a:t>What needs to be done?</a:t>
                      </a:r>
                    </a:p>
                  </a:txBody>
                  <a:tcPr marL="91425" marR="91425" marT="91425" marB="91425"/>
                </a:tc>
                <a:tc>
                  <a:txBody>
                    <a:bodyPr/>
                    <a:lstStyle/>
                    <a:p>
                      <a:pPr marL="0" marR="0" lvl="0" indent="0" algn="ctr" rtl="0">
                        <a:spcBef>
                          <a:spcPts val="0"/>
                        </a:spcBef>
                        <a:buClr>
                          <a:schemeClr val="dk1"/>
                        </a:buClr>
                        <a:buSzPct val="25000"/>
                        <a:buFont typeface="Calibri"/>
                        <a:buNone/>
                      </a:pPr>
                      <a:r>
                        <a:rPr lang="en-GB" sz="1200" b="1" dirty="0"/>
                        <a:t>Indicators of success</a:t>
                      </a:r>
                    </a:p>
                  </a:txBody>
                  <a:tcPr marL="91425" marR="91425" marT="91425" marB="91425"/>
                </a:tc>
                <a:tc>
                  <a:txBody>
                    <a:bodyPr/>
                    <a:lstStyle/>
                    <a:p>
                      <a:pPr marL="0" marR="0" lvl="0" indent="0" algn="ctr" rtl="0">
                        <a:spcBef>
                          <a:spcPts val="0"/>
                        </a:spcBef>
                        <a:buClr>
                          <a:schemeClr val="dk1"/>
                        </a:buClr>
                        <a:buSzPct val="25000"/>
                        <a:buFont typeface="Calibri"/>
                        <a:buNone/>
                      </a:pPr>
                      <a:r>
                        <a:rPr lang="en-GB" sz="1200" b="1"/>
                        <a:t>Who is responsible?</a:t>
                      </a:r>
                    </a:p>
                  </a:txBody>
                  <a:tcPr marL="91425" marR="91425" marT="91425" marB="91425"/>
                </a:tc>
                <a:tc>
                  <a:txBody>
                    <a:bodyPr/>
                    <a:lstStyle/>
                    <a:p>
                      <a:pPr marL="0" marR="0" lvl="0" indent="0" algn="ctr" rtl="0">
                        <a:spcBef>
                          <a:spcPts val="0"/>
                        </a:spcBef>
                        <a:buClr>
                          <a:schemeClr val="dk1"/>
                        </a:buClr>
                        <a:buSzPct val="25000"/>
                        <a:buFont typeface="Calibri"/>
                        <a:buNone/>
                      </a:pPr>
                      <a:r>
                        <a:rPr lang="en-GB" sz="1200" b="1"/>
                        <a:t>Timeframe</a:t>
                      </a:r>
                    </a:p>
                  </a:txBody>
                  <a:tcPr marL="91425" marR="91425" marT="91425" marB="91425"/>
                </a:tc>
              </a:tr>
              <a:tr h="3569800">
                <a:tc>
                  <a:txBody>
                    <a:bodyPr/>
                    <a:lstStyle/>
                    <a:p>
                      <a:pPr marL="0" marR="0" lvl="0" indent="0" algn="l" rtl="0">
                        <a:spcBef>
                          <a:spcPts val="0"/>
                        </a:spcBef>
                        <a:spcAft>
                          <a:spcPts val="0"/>
                        </a:spcAft>
                        <a:buClr>
                          <a:schemeClr val="dk1"/>
                        </a:buClr>
                        <a:buSzPct val="25000"/>
                        <a:buFont typeface="Calibri"/>
                        <a:buNone/>
                      </a:pPr>
                      <a:r>
                        <a:rPr lang="en-GB" sz="1200" dirty="0"/>
                        <a:t>2.3</a:t>
                      </a:r>
                    </a:p>
                    <a:p>
                      <a:pPr marL="0" marR="0" lvl="0" indent="0" algn="l" rtl="0">
                        <a:spcBef>
                          <a:spcPts val="0"/>
                        </a:spcBef>
                        <a:spcAft>
                          <a:spcPts val="0"/>
                        </a:spcAft>
                        <a:buClr>
                          <a:schemeClr val="dk1"/>
                        </a:buClr>
                        <a:buSzPct val="25000"/>
                        <a:buFont typeface="Calibri"/>
                        <a:buNone/>
                      </a:pPr>
                      <a:r>
                        <a:rPr lang="en-GB" sz="1200" dirty="0"/>
                        <a:t>Teachers use collaborative teaching best practice in </a:t>
                      </a:r>
                      <a:r>
                        <a:rPr lang="en-GB" sz="1200" dirty="0" smtClean="0"/>
                        <a:t>all teaching</a:t>
                      </a:r>
                      <a:r>
                        <a:rPr lang="en-GB" sz="1200" baseline="0" dirty="0" smtClean="0"/>
                        <a:t> and learning spaces. </a:t>
                      </a:r>
                      <a:endParaRPr lang="en-GB" sz="1200" dirty="0"/>
                    </a:p>
                    <a:p>
                      <a:pPr marL="0" marR="0" lvl="0" indent="0" algn="l" rtl="0">
                        <a:spcBef>
                          <a:spcPts val="0"/>
                        </a:spcBef>
                        <a:spcAft>
                          <a:spcPts val="0"/>
                        </a:spcAft>
                        <a:buClr>
                          <a:schemeClr val="dk1"/>
                        </a:buClr>
                        <a:buSzPct val="25000"/>
                        <a:buFont typeface="Calibri"/>
                        <a:buNone/>
                      </a:pPr>
                      <a:endParaRPr sz="1200" dirty="0"/>
                    </a:p>
                    <a:p>
                      <a:pPr marL="0" marR="0" lvl="0" indent="0" algn="l" rtl="0">
                        <a:spcBef>
                          <a:spcPts val="0"/>
                        </a:spcBef>
                        <a:spcAft>
                          <a:spcPts val="0"/>
                        </a:spcAft>
                        <a:buClr>
                          <a:schemeClr val="dk1"/>
                        </a:buClr>
                        <a:buSzPct val="25000"/>
                        <a:buFont typeface="Calibri"/>
                        <a:buNone/>
                      </a:pPr>
                      <a:endParaRPr sz="1200" dirty="0"/>
                    </a:p>
                    <a:p>
                      <a:pPr marL="0" marR="0" lvl="0" indent="0" algn="l" rtl="0">
                        <a:spcBef>
                          <a:spcPts val="0"/>
                        </a:spcBef>
                        <a:spcAft>
                          <a:spcPts val="0"/>
                        </a:spcAft>
                        <a:buClr>
                          <a:schemeClr val="dk1"/>
                        </a:buClr>
                        <a:buSzPct val="25000"/>
                        <a:buFont typeface="Calibri"/>
                        <a:buNone/>
                      </a:pPr>
                      <a:endParaRPr sz="1200" dirty="0"/>
                    </a:p>
                    <a:p>
                      <a:pPr marL="0" marR="0" lvl="0" indent="0" algn="l" rtl="0">
                        <a:spcBef>
                          <a:spcPts val="0"/>
                        </a:spcBef>
                        <a:spcAft>
                          <a:spcPts val="0"/>
                        </a:spcAft>
                        <a:buClr>
                          <a:schemeClr val="dk1"/>
                        </a:buClr>
                        <a:buSzPct val="25000"/>
                        <a:buFont typeface="Calibri"/>
                        <a:buNone/>
                      </a:pPr>
                      <a:endParaRPr sz="1200" dirty="0"/>
                    </a:p>
                    <a:p>
                      <a:pPr marL="0" marR="0" lvl="0" indent="0" algn="l" rtl="0">
                        <a:spcBef>
                          <a:spcPts val="0"/>
                        </a:spcBef>
                        <a:spcAft>
                          <a:spcPts val="0"/>
                        </a:spcAft>
                        <a:buClr>
                          <a:schemeClr val="dk1"/>
                        </a:buClr>
                        <a:buSzPct val="25000"/>
                        <a:buFont typeface="Calibri"/>
                        <a:buNone/>
                      </a:pPr>
                      <a:endParaRPr sz="1200" dirty="0"/>
                    </a:p>
                    <a:p>
                      <a:pPr marL="0" marR="0" lvl="0" indent="0" algn="l" rtl="0">
                        <a:spcBef>
                          <a:spcPts val="0"/>
                        </a:spcBef>
                        <a:spcAft>
                          <a:spcPts val="0"/>
                        </a:spcAft>
                        <a:buClr>
                          <a:schemeClr val="dk1"/>
                        </a:buClr>
                        <a:buSzPct val="25000"/>
                        <a:buFont typeface="Calibri"/>
                        <a:buNone/>
                      </a:pPr>
                      <a:endParaRPr sz="1200" dirty="0"/>
                    </a:p>
                    <a:p>
                      <a:pPr marL="0" marR="0" lvl="0" indent="0" algn="l" rtl="0">
                        <a:spcBef>
                          <a:spcPts val="0"/>
                        </a:spcBef>
                        <a:buClr>
                          <a:schemeClr val="dk1"/>
                        </a:buClr>
                        <a:buSzPct val="25000"/>
                        <a:buFont typeface="Calibri"/>
                        <a:buNone/>
                      </a:pPr>
                      <a:endParaRPr sz="1200" dirty="0"/>
                    </a:p>
                  </a:txBody>
                  <a:tcPr marL="91425" marR="91425" marT="91425" marB="91425"/>
                </a:tc>
                <a:tc>
                  <a:txBody>
                    <a:bodyPr/>
                    <a:lstStyle/>
                    <a:p>
                      <a:pPr marL="0" marR="0" lvl="0" indent="0" algn="l" rtl="0">
                        <a:spcBef>
                          <a:spcPts val="0"/>
                        </a:spcBef>
                        <a:spcAft>
                          <a:spcPts val="0"/>
                        </a:spcAft>
                        <a:buClr>
                          <a:schemeClr val="dk1"/>
                        </a:buClr>
                        <a:buSzPct val="25000"/>
                        <a:buFont typeface="Calibri"/>
                        <a:buNone/>
                      </a:pPr>
                      <a:r>
                        <a:rPr lang="en-GB" sz="800" dirty="0"/>
                        <a:t>Staff build on the “Collaborative Truths” of St Mark’s School</a:t>
                      </a:r>
                    </a:p>
                    <a:p>
                      <a:pPr marL="0" marR="0" lvl="0" indent="0" algn="l" rtl="0">
                        <a:spcBef>
                          <a:spcPts val="0"/>
                        </a:spcBef>
                        <a:spcAft>
                          <a:spcPts val="0"/>
                        </a:spcAft>
                        <a:buClr>
                          <a:schemeClr val="dk1"/>
                        </a:buClr>
                        <a:buSzPct val="25000"/>
                        <a:buFont typeface="Calibri"/>
                        <a:buNone/>
                      </a:pPr>
                      <a:endParaRPr sz="800" dirty="0"/>
                    </a:p>
                    <a:p>
                      <a:pPr marL="0" marR="0" lvl="0" indent="0" algn="l" rtl="0">
                        <a:spcBef>
                          <a:spcPts val="0"/>
                        </a:spcBef>
                        <a:spcAft>
                          <a:spcPts val="0"/>
                        </a:spcAft>
                        <a:buClr>
                          <a:schemeClr val="dk1"/>
                        </a:buClr>
                        <a:buSzPct val="25000"/>
                        <a:buFont typeface="Calibri"/>
                        <a:buNone/>
                      </a:pPr>
                      <a:r>
                        <a:rPr lang="en-GB" sz="800" dirty="0"/>
                        <a:t>Professional Learning in Writing and Literacy </a:t>
                      </a:r>
                      <a:r>
                        <a:rPr lang="en-GB" sz="800" dirty="0" smtClean="0"/>
                        <a:t> and</a:t>
                      </a:r>
                      <a:r>
                        <a:rPr lang="en-GB" sz="800" baseline="0" dirty="0" smtClean="0"/>
                        <a:t> Mathematics </a:t>
                      </a:r>
                      <a:r>
                        <a:rPr lang="en-GB" sz="800" dirty="0" smtClean="0"/>
                        <a:t>Progressions </a:t>
                      </a:r>
                      <a:r>
                        <a:rPr lang="en-GB" sz="800" dirty="0"/>
                        <a:t>to understand the diverse needs of young writers.</a:t>
                      </a:r>
                    </a:p>
                    <a:p>
                      <a:pPr marL="0" marR="0" lvl="0" indent="0" algn="l" rtl="0">
                        <a:spcBef>
                          <a:spcPts val="0"/>
                        </a:spcBef>
                        <a:spcAft>
                          <a:spcPts val="0"/>
                        </a:spcAft>
                        <a:buClr>
                          <a:schemeClr val="dk1"/>
                        </a:buClr>
                        <a:buSzPct val="25000"/>
                        <a:buFont typeface="Calibri"/>
                        <a:buNone/>
                      </a:pPr>
                      <a:endParaRPr sz="800" dirty="0"/>
                    </a:p>
                    <a:p>
                      <a:pPr marL="0" marR="0" lvl="0" indent="0" algn="l" rtl="0">
                        <a:spcBef>
                          <a:spcPts val="0"/>
                        </a:spcBef>
                        <a:spcAft>
                          <a:spcPts val="0"/>
                        </a:spcAft>
                        <a:buClr>
                          <a:schemeClr val="dk1"/>
                        </a:buClr>
                        <a:buSzPct val="25000"/>
                        <a:buFont typeface="Calibri"/>
                        <a:buNone/>
                      </a:pPr>
                      <a:r>
                        <a:rPr lang="en-GB" sz="800" dirty="0"/>
                        <a:t>Provide parents and whanau opportunities to observe and understand collaborative practice.</a:t>
                      </a:r>
                    </a:p>
                    <a:p>
                      <a:pPr marL="0" marR="0" lvl="0" indent="0" algn="l" rtl="0">
                        <a:spcBef>
                          <a:spcPts val="0"/>
                        </a:spcBef>
                        <a:spcAft>
                          <a:spcPts val="0"/>
                        </a:spcAft>
                        <a:buClr>
                          <a:schemeClr val="dk1"/>
                        </a:buClr>
                        <a:buSzPct val="25000"/>
                        <a:buFont typeface="Calibri"/>
                        <a:buNone/>
                      </a:pPr>
                      <a:endParaRPr sz="800" dirty="0"/>
                    </a:p>
                    <a:p>
                      <a:pPr marL="0" marR="0" lvl="0" indent="0" algn="l" rtl="0">
                        <a:spcBef>
                          <a:spcPts val="0"/>
                        </a:spcBef>
                        <a:spcAft>
                          <a:spcPts val="0"/>
                        </a:spcAft>
                        <a:buClr>
                          <a:schemeClr val="dk1"/>
                        </a:buClr>
                        <a:buSzPct val="25000"/>
                        <a:buFont typeface="Calibri"/>
                        <a:buNone/>
                      </a:pPr>
                      <a:r>
                        <a:rPr lang="en-GB" sz="800" dirty="0" smtClean="0"/>
                        <a:t>Personal and Collaborative</a:t>
                      </a:r>
                      <a:r>
                        <a:rPr lang="en-GB" sz="800" baseline="0" dirty="0" smtClean="0"/>
                        <a:t> Inquiry documentation reflect staff and personal professional direction</a:t>
                      </a:r>
                      <a:endParaRPr lang="en-GB" sz="800" dirty="0"/>
                    </a:p>
                    <a:p>
                      <a:pPr marL="0" marR="0" lvl="0" indent="0" algn="l" rtl="0">
                        <a:spcBef>
                          <a:spcPts val="0"/>
                        </a:spcBef>
                        <a:spcAft>
                          <a:spcPts val="0"/>
                        </a:spcAft>
                        <a:buClr>
                          <a:schemeClr val="dk1"/>
                        </a:buClr>
                        <a:buSzPct val="25000"/>
                        <a:buFont typeface="Calibri"/>
                        <a:buNone/>
                      </a:pPr>
                      <a:endParaRPr sz="800" dirty="0"/>
                    </a:p>
                    <a:p>
                      <a:pPr marL="0" marR="0" lvl="0" indent="0" algn="l" rtl="0">
                        <a:spcBef>
                          <a:spcPts val="0"/>
                        </a:spcBef>
                        <a:buClr>
                          <a:schemeClr val="dk1"/>
                        </a:buClr>
                        <a:buSzPct val="25000"/>
                        <a:buFont typeface="Calibri"/>
                        <a:buNone/>
                      </a:pPr>
                      <a:r>
                        <a:rPr lang="en-GB" sz="800" dirty="0"/>
                        <a:t>Planning and reflective practice is transparent across all staff to ensure every child’s needs are met.</a:t>
                      </a:r>
                    </a:p>
                  </a:txBody>
                  <a:tcPr marL="91425" marR="91425" marT="91425" marB="91425"/>
                </a:tc>
                <a:tc>
                  <a:txBody>
                    <a:bodyPr/>
                    <a:lstStyle/>
                    <a:p>
                      <a:pPr marL="0" marR="0" lvl="0" indent="0" algn="l" rtl="0">
                        <a:spcBef>
                          <a:spcPts val="0"/>
                        </a:spcBef>
                        <a:spcAft>
                          <a:spcPts val="0"/>
                        </a:spcAft>
                        <a:buClr>
                          <a:schemeClr val="dk1"/>
                        </a:buClr>
                        <a:buSzPct val="25000"/>
                        <a:buFont typeface="Calibri"/>
                        <a:buNone/>
                      </a:pPr>
                      <a:r>
                        <a:rPr lang="en-GB" sz="800" dirty="0"/>
                        <a:t>Staff work together to address the needs of at risk students across their </a:t>
                      </a:r>
                      <a:r>
                        <a:rPr lang="en-GB" sz="800" dirty="0" smtClean="0"/>
                        <a:t>teams.</a:t>
                      </a:r>
                      <a:endParaRPr lang="en-GB" sz="800" dirty="0"/>
                    </a:p>
                    <a:p>
                      <a:pPr marL="0" marR="0" lvl="0" indent="0" algn="l" rtl="0">
                        <a:spcBef>
                          <a:spcPts val="0"/>
                        </a:spcBef>
                        <a:spcAft>
                          <a:spcPts val="0"/>
                        </a:spcAft>
                        <a:buClr>
                          <a:schemeClr val="dk1"/>
                        </a:buClr>
                        <a:buSzPct val="25000"/>
                        <a:buFont typeface="Calibri"/>
                        <a:buNone/>
                      </a:pPr>
                      <a:endParaRPr sz="800" dirty="0"/>
                    </a:p>
                    <a:p>
                      <a:pPr marL="0" marR="0" lvl="0" indent="0" algn="l" rtl="0">
                        <a:spcBef>
                          <a:spcPts val="0"/>
                        </a:spcBef>
                        <a:spcAft>
                          <a:spcPts val="0"/>
                        </a:spcAft>
                        <a:buClr>
                          <a:schemeClr val="dk1"/>
                        </a:buClr>
                        <a:buSzPct val="25000"/>
                        <a:buFont typeface="Calibri"/>
                        <a:buNone/>
                      </a:pPr>
                      <a:r>
                        <a:rPr lang="en-GB" sz="800" dirty="0"/>
                        <a:t>Change in teacher practice as a result of participation in Teaching as Inquiry </a:t>
                      </a:r>
                      <a:r>
                        <a:rPr lang="en-GB" sz="800" dirty="0" smtClean="0"/>
                        <a:t>and Collaborative</a:t>
                      </a:r>
                      <a:r>
                        <a:rPr lang="en-GB" sz="800" baseline="0" dirty="0" smtClean="0"/>
                        <a:t> Practice </a:t>
                      </a:r>
                      <a:r>
                        <a:rPr lang="en-GB" sz="800" dirty="0" smtClean="0"/>
                        <a:t>program</a:t>
                      </a:r>
                      <a:r>
                        <a:rPr lang="en-GB" sz="800" dirty="0"/>
                        <a:t>.</a:t>
                      </a:r>
                    </a:p>
                    <a:p>
                      <a:pPr marL="0" marR="0" lvl="0" indent="0" algn="l" rtl="0">
                        <a:spcBef>
                          <a:spcPts val="0"/>
                        </a:spcBef>
                        <a:spcAft>
                          <a:spcPts val="0"/>
                        </a:spcAft>
                        <a:buClr>
                          <a:schemeClr val="dk1"/>
                        </a:buClr>
                        <a:buSzPct val="25000"/>
                        <a:buFont typeface="Calibri"/>
                        <a:buNone/>
                      </a:pPr>
                      <a:endParaRPr sz="800" dirty="0"/>
                    </a:p>
                    <a:p>
                      <a:pPr marL="0" marR="0" lvl="0" indent="0" algn="l" rtl="0">
                        <a:spcBef>
                          <a:spcPts val="0"/>
                        </a:spcBef>
                        <a:spcAft>
                          <a:spcPts val="0"/>
                        </a:spcAft>
                        <a:buClr>
                          <a:schemeClr val="dk1"/>
                        </a:buClr>
                        <a:buSzPct val="25000"/>
                        <a:buFont typeface="Calibri"/>
                        <a:buNone/>
                      </a:pPr>
                      <a:r>
                        <a:rPr lang="en-GB" sz="800" dirty="0" smtClean="0"/>
                        <a:t>Practice Analysis</a:t>
                      </a:r>
                      <a:r>
                        <a:rPr lang="en-GB" sz="800" baseline="0" dirty="0" smtClean="0"/>
                        <a:t> reveals to staff the needs of students</a:t>
                      </a:r>
                      <a:r>
                        <a:rPr lang="en-GB" sz="800" dirty="0" smtClean="0"/>
                        <a:t>.</a:t>
                      </a:r>
                    </a:p>
                    <a:p>
                      <a:pPr marL="0" marR="0" lvl="0" indent="0" algn="l" rtl="0">
                        <a:spcBef>
                          <a:spcPts val="0"/>
                        </a:spcBef>
                        <a:spcAft>
                          <a:spcPts val="0"/>
                        </a:spcAft>
                        <a:buClr>
                          <a:schemeClr val="dk1"/>
                        </a:buClr>
                        <a:buSzPct val="25000"/>
                        <a:buFont typeface="Calibri"/>
                        <a:buNone/>
                      </a:pPr>
                      <a:endParaRPr lang="en-GB" sz="800" dirty="0" smtClean="0"/>
                    </a:p>
                    <a:p>
                      <a:pPr marL="0" marR="0" lvl="0" indent="0" algn="l" rtl="0">
                        <a:spcBef>
                          <a:spcPts val="0"/>
                        </a:spcBef>
                        <a:spcAft>
                          <a:spcPts val="0"/>
                        </a:spcAft>
                        <a:buClr>
                          <a:schemeClr val="dk1"/>
                        </a:buClr>
                        <a:buSzPct val="25000"/>
                        <a:buFont typeface="Calibri"/>
                        <a:buNone/>
                      </a:pPr>
                      <a:r>
                        <a:rPr lang="en-GB" sz="800" dirty="0" smtClean="0"/>
                        <a:t>Practice Analysis</a:t>
                      </a:r>
                      <a:r>
                        <a:rPr lang="en-GB" sz="800" baseline="0" dirty="0" smtClean="0"/>
                        <a:t> reveals key data of student voice in learning.</a:t>
                      </a:r>
                      <a:endParaRPr lang="en-GB" sz="800" dirty="0"/>
                    </a:p>
                    <a:p>
                      <a:pPr marL="0" marR="0" lvl="0" indent="0" algn="l" rtl="0">
                        <a:spcBef>
                          <a:spcPts val="0"/>
                        </a:spcBef>
                        <a:spcAft>
                          <a:spcPts val="0"/>
                        </a:spcAft>
                        <a:buClr>
                          <a:schemeClr val="dk1"/>
                        </a:buClr>
                        <a:buSzPct val="25000"/>
                        <a:buFont typeface="Calibri"/>
                        <a:buNone/>
                      </a:pPr>
                      <a:endParaRPr sz="800" dirty="0"/>
                    </a:p>
                    <a:p>
                      <a:pPr marL="0" marR="0" lvl="0" indent="0" algn="l" rtl="0">
                        <a:spcBef>
                          <a:spcPts val="0"/>
                        </a:spcBef>
                        <a:spcAft>
                          <a:spcPts val="0"/>
                        </a:spcAft>
                        <a:buClr>
                          <a:schemeClr val="dk1"/>
                        </a:buClr>
                        <a:buSzPct val="25000"/>
                        <a:buFont typeface="Calibri"/>
                        <a:buNone/>
                      </a:pPr>
                      <a:r>
                        <a:rPr lang="en-GB" sz="800" dirty="0"/>
                        <a:t>Successful implementation of collaborative teaching and learning practices.</a:t>
                      </a:r>
                    </a:p>
                    <a:p>
                      <a:pPr marL="0" marR="0" lvl="0" indent="0" algn="l" rtl="0">
                        <a:spcBef>
                          <a:spcPts val="0"/>
                        </a:spcBef>
                        <a:spcAft>
                          <a:spcPts val="0"/>
                        </a:spcAft>
                        <a:buClr>
                          <a:schemeClr val="dk1"/>
                        </a:buClr>
                        <a:buSzPct val="25000"/>
                        <a:buFont typeface="Calibri"/>
                        <a:buNone/>
                      </a:pPr>
                      <a:endParaRPr sz="800" dirty="0"/>
                    </a:p>
                    <a:p>
                      <a:pPr marL="0" marR="0" lvl="0" indent="0" algn="l" rtl="0">
                        <a:spcBef>
                          <a:spcPts val="0"/>
                        </a:spcBef>
                        <a:spcAft>
                          <a:spcPts val="0"/>
                        </a:spcAft>
                        <a:buClr>
                          <a:schemeClr val="dk1"/>
                        </a:buClr>
                        <a:buSzPct val="25000"/>
                        <a:buFont typeface="Calibri"/>
                        <a:buNone/>
                      </a:pPr>
                      <a:r>
                        <a:rPr lang="en-GB" sz="800" dirty="0"/>
                        <a:t>Development of a robust appraisal system which is aligned to cycles of Teaching as Inquiry.</a:t>
                      </a:r>
                    </a:p>
                    <a:p>
                      <a:pPr marL="0" marR="0" lvl="0" indent="0" algn="l" rtl="0">
                        <a:spcBef>
                          <a:spcPts val="0"/>
                        </a:spcBef>
                        <a:spcAft>
                          <a:spcPts val="0"/>
                        </a:spcAft>
                        <a:buClr>
                          <a:schemeClr val="dk1"/>
                        </a:buClr>
                        <a:buSzPct val="25000"/>
                        <a:buFont typeface="Calibri"/>
                        <a:buNone/>
                      </a:pPr>
                      <a:endParaRPr sz="1000" dirty="0"/>
                    </a:p>
                    <a:p>
                      <a:pPr marL="0" marR="0" lvl="0" indent="0" algn="l" rtl="0">
                        <a:spcBef>
                          <a:spcPts val="0"/>
                        </a:spcBef>
                        <a:buClr>
                          <a:schemeClr val="dk1"/>
                        </a:buClr>
                        <a:buSzPct val="25000"/>
                        <a:buFont typeface="Calibri"/>
                        <a:buNone/>
                      </a:pPr>
                      <a:endParaRPr sz="1000" dirty="0"/>
                    </a:p>
                  </a:txBody>
                  <a:tcPr marL="91425" marR="91425" marT="91425" marB="91425"/>
                </a:tc>
                <a:tc>
                  <a:txBody>
                    <a:bodyPr/>
                    <a:lstStyle/>
                    <a:p>
                      <a:pPr marL="0" marR="0" lvl="0" indent="0" algn="ctr" rtl="0">
                        <a:spcBef>
                          <a:spcPts val="0"/>
                        </a:spcBef>
                        <a:spcAft>
                          <a:spcPts val="0"/>
                        </a:spcAft>
                        <a:buClr>
                          <a:schemeClr val="dk1"/>
                        </a:buClr>
                        <a:buSzPct val="25000"/>
                        <a:buFont typeface="Calibri"/>
                        <a:buNone/>
                      </a:pPr>
                      <a:r>
                        <a:rPr lang="en-GB" sz="1200" dirty="0"/>
                        <a:t>Principal</a:t>
                      </a:r>
                    </a:p>
                    <a:p>
                      <a:pPr marL="0" marR="0" lvl="0" indent="0" algn="ctr" rtl="0">
                        <a:spcBef>
                          <a:spcPts val="0"/>
                        </a:spcBef>
                        <a:spcAft>
                          <a:spcPts val="0"/>
                        </a:spcAft>
                        <a:buClr>
                          <a:schemeClr val="dk1"/>
                        </a:buClr>
                        <a:buSzPct val="25000"/>
                        <a:buFont typeface="Calibri"/>
                        <a:buNone/>
                      </a:pPr>
                      <a:r>
                        <a:rPr lang="en-GB" sz="1200" dirty="0"/>
                        <a:t>DP and AP</a:t>
                      </a:r>
                    </a:p>
                    <a:p>
                      <a:pPr marL="0" marR="0" lvl="0" indent="0" algn="ctr" rtl="0">
                        <a:spcBef>
                          <a:spcPts val="0"/>
                        </a:spcBef>
                        <a:spcAft>
                          <a:spcPts val="0"/>
                        </a:spcAft>
                        <a:buClr>
                          <a:schemeClr val="dk1"/>
                        </a:buClr>
                        <a:buSzPct val="25000"/>
                        <a:buFont typeface="Calibri"/>
                        <a:buNone/>
                      </a:pPr>
                      <a:r>
                        <a:rPr lang="en-GB" sz="1200" dirty="0"/>
                        <a:t>Teaching Staff</a:t>
                      </a:r>
                    </a:p>
                    <a:p>
                      <a:pPr marL="0" marR="0" lvl="0" indent="0" algn="ctr" rtl="0">
                        <a:spcBef>
                          <a:spcPts val="0"/>
                        </a:spcBef>
                        <a:buClr>
                          <a:schemeClr val="dk1"/>
                        </a:buClr>
                        <a:buSzPct val="25000"/>
                        <a:buFont typeface="Calibri"/>
                        <a:buNone/>
                      </a:pPr>
                      <a:r>
                        <a:rPr lang="en-GB" sz="1200" dirty="0"/>
                        <a:t>Support </a:t>
                      </a:r>
                      <a:r>
                        <a:rPr lang="en-GB" sz="1200" dirty="0" smtClean="0"/>
                        <a:t>staff</a:t>
                      </a:r>
                    </a:p>
                    <a:p>
                      <a:pPr marL="0" marR="0" lvl="0" indent="0" algn="ctr" rtl="0">
                        <a:spcBef>
                          <a:spcPts val="0"/>
                        </a:spcBef>
                        <a:buClr>
                          <a:schemeClr val="dk1"/>
                        </a:buClr>
                        <a:buSzPct val="25000"/>
                        <a:buFont typeface="Calibri"/>
                        <a:buNone/>
                      </a:pPr>
                      <a:endParaRPr lang="en-GB" sz="1200" dirty="0" smtClean="0"/>
                    </a:p>
                    <a:p>
                      <a:pPr marL="0" marR="0" lvl="0" indent="0" algn="ctr" rtl="0">
                        <a:spcBef>
                          <a:spcPts val="0"/>
                        </a:spcBef>
                        <a:buClr>
                          <a:schemeClr val="dk1"/>
                        </a:buClr>
                        <a:buSzPct val="25000"/>
                        <a:buFont typeface="Calibri"/>
                        <a:buNone/>
                      </a:pPr>
                      <a:r>
                        <a:rPr lang="en-GB" sz="1200" dirty="0" err="1" smtClean="0"/>
                        <a:t>Te</a:t>
                      </a:r>
                      <a:r>
                        <a:rPr lang="en-GB" sz="1200" baseline="0" dirty="0" smtClean="0"/>
                        <a:t> Mana </a:t>
                      </a:r>
                      <a:r>
                        <a:rPr lang="en-GB" sz="1200" baseline="0" dirty="0" err="1" smtClean="0"/>
                        <a:t>Raupo</a:t>
                      </a:r>
                      <a:r>
                        <a:rPr lang="en-GB" sz="1200" baseline="0" dirty="0" smtClean="0"/>
                        <a:t> (</a:t>
                      </a:r>
                      <a:r>
                        <a:rPr lang="en-GB" sz="1200" baseline="0" dirty="0" err="1" smtClean="0"/>
                        <a:t>CoL</a:t>
                      </a:r>
                      <a:r>
                        <a:rPr lang="en-GB" sz="1200" baseline="0" dirty="0" smtClean="0"/>
                        <a:t>)</a:t>
                      </a:r>
                    </a:p>
                    <a:p>
                      <a:pPr marL="0" marR="0" lvl="0" indent="0" algn="ctr" rtl="0">
                        <a:spcBef>
                          <a:spcPts val="0"/>
                        </a:spcBef>
                        <a:buClr>
                          <a:schemeClr val="dk1"/>
                        </a:buClr>
                        <a:buSzPct val="25000"/>
                        <a:buFont typeface="Calibri"/>
                        <a:buNone/>
                      </a:pPr>
                      <a:r>
                        <a:rPr lang="en-GB" sz="1200" baseline="0" dirty="0" smtClean="0"/>
                        <a:t>funding Within School Teacher role.</a:t>
                      </a:r>
                      <a:endParaRPr lang="en-GB" sz="1200" dirty="0"/>
                    </a:p>
                  </a:txBody>
                  <a:tcPr marL="91425" marR="91425" marT="91425" marB="91425"/>
                </a:tc>
                <a:tc>
                  <a:txBody>
                    <a:bodyPr/>
                    <a:lstStyle/>
                    <a:p>
                      <a:pPr marL="0" marR="0" lvl="0" indent="0" algn="ctr" rtl="0">
                        <a:spcBef>
                          <a:spcPts val="0"/>
                        </a:spcBef>
                        <a:spcAft>
                          <a:spcPts val="0"/>
                        </a:spcAft>
                        <a:buClr>
                          <a:schemeClr val="dk1"/>
                        </a:buClr>
                        <a:buSzPct val="25000"/>
                        <a:buFont typeface="Calibri"/>
                        <a:buNone/>
                      </a:pPr>
                      <a:r>
                        <a:rPr lang="en-GB" sz="1200" dirty="0"/>
                        <a:t>Review July 2017</a:t>
                      </a:r>
                    </a:p>
                    <a:p>
                      <a:pPr marL="0" marR="0" lvl="0" indent="0" algn="ctr" rtl="0">
                        <a:spcBef>
                          <a:spcPts val="0"/>
                        </a:spcBef>
                        <a:spcAft>
                          <a:spcPts val="0"/>
                        </a:spcAft>
                        <a:buClr>
                          <a:schemeClr val="dk1"/>
                        </a:buClr>
                        <a:buSzPct val="25000"/>
                        <a:buFont typeface="Calibri"/>
                        <a:buNone/>
                      </a:pPr>
                      <a:endParaRPr sz="1200" dirty="0"/>
                    </a:p>
                    <a:p>
                      <a:pPr marL="0" marR="0" lvl="0" indent="0" algn="ctr" rtl="0">
                        <a:spcBef>
                          <a:spcPts val="0"/>
                        </a:spcBef>
                        <a:spcAft>
                          <a:spcPts val="0"/>
                        </a:spcAft>
                        <a:buClr>
                          <a:schemeClr val="dk1"/>
                        </a:buClr>
                        <a:buSzPct val="25000"/>
                        <a:buFont typeface="Calibri"/>
                        <a:buNone/>
                      </a:pPr>
                      <a:r>
                        <a:rPr lang="en-GB" sz="1200" dirty="0"/>
                        <a:t>Professional learning as per hours received through Centrally Funded PLD </a:t>
                      </a:r>
                      <a:r>
                        <a:rPr lang="en-GB" sz="1200" dirty="0" smtClean="0"/>
                        <a:t>and collaboration with Evaluate Associates</a:t>
                      </a:r>
                      <a:r>
                        <a:rPr lang="en-GB" sz="1200" baseline="0" dirty="0" smtClean="0"/>
                        <a:t> to drive change.</a:t>
                      </a:r>
                      <a:endParaRPr lang="en-GB" sz="1200" dirty="0"/>
                    </a:p>
                    <a:p>
                      <a:pPr marL="0" marR="0" lvl="0" indent="0" algn="ctr" rtl="0">
                        <a:spcBef>
                          <a:spcPts val="0"/>
                        </a:spcBef>
                        <a:spcAft>
                          <a:spcPts val="0"/>
                        </a:spcAft>
                        <a:buClr>
                          <a:schemeClr val="dk1"/>
                        </a:buClr>
                        <a:buSzPct val="25000"/>
                        <a:buFont typeface="Calibri"/>
                        <a:buNone/>
                      </a:pPr>
                      <a:endParaRPr sz="1200" dirty="0"/>
                    </a:p>
                    <a:p>
                      <a:pPr marL="0" marR="0" lvl="0" indent="0" algn="ctr" rtl="0">
                        <a:spcBef>
                          <a:spcPts val="0"/>
                        </a:spcBef>
                        <a:spcAft>
                          <a:spcPts val="0"/>
                        </a:spcAft>
                        <a:buClr>
                          <a:schemeClr val="dk1"/>
                        </a:buClr>
                        <a:buSzPct val="25000"/>
                        <a:buFont typeface="Calibri"/>
                        <a:buNone/>
                      </a:pPr>
                      <a:r>
                        <a:rPr lang="en-GB" sz="1200" dirty="0" smtClean="0"/>
                        <a:t>2018</a:t>
                      </a:r>
                      <a:endParaRPr lang="en-GB" sz="1200" dirty="0"/>
                    </a:p>
                    <a:p>
                      <a:pPr marL="0" marR="0" lvl="0" indent="0" algn="ctr" rtl="0">
                        <a:spcBef>
                          <a:spcPts val="0"/>
                        </a:spcBef>
                        <a:spcAft>
                          <a:spcPts val="0"/>
                        </a:spcAft>
                        <a:buClr>
                          <a:schemeClr val="dk1"/>
                        </a:buClr>
                        <a:buSzPct val="25000"/>
                        <a:buFont typeface="Calibri"/>
                        <a:buNone/>
                      </a:pPr>
                      <a:endParaRPr sz="1200" dirty="0"/>
                    </a:p>
                    <a:p>
                      <a:pPr marL="0" marR="0" lvl="0" indent="0" algn="l" rtl="0">
                        <a:spcBef>
                          <a:spcPts val="0"/>
                        </a:spcBef>
                        <a:buClr>
                          <a:schemeClr val="dk1"/>
                        </a:buClr>
                        <a:buSzPct val="25000"/>
                        <a:buFont typeface="Calibri"/>
                        <a:buNone/>
                      </a:pPr>
                      <a:endParaRPr sz="1200" dirty="0"/>
                    </a:p>
                  </a:txBody>
                  <a:tcPr marL="91425" marR="91425" marT="91425" marB="91425"/>
                </a:tc>
              </a:tr>
            </a:tbl>
          </a:graphicData>
        </a:graphic>
      </p:graphicFrame>
      <p:sp>
        <p:nvSpPr>
          <p:cNvPr id="212" name="Shape 212"/>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GB" sz="1000" b="0" i="0" u="none" strike="noStrike" cap="none">
                <a:solidFill>
                  <a:schemeClr val="dk2"/>
                </a:solidFill>
                <a:latin typeface="Arial"/>
                <a:ea typeface="Arial"/>
                <a:cs typeface="Arial"/>
                <a:sym typeface="Arial"/>
              </a:rPr>
              <a:t>14</a:t>
            </a:fld>
            <a:endParaRPr lang="en-GB" sz="1000" b="0" i="0" u="none" strike="noStrike" cap="none">
              <a:solidFill>
                <a:schemeClr val="dk2"/>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315125" y="341922"/>
            <a:ext cx="8517299" cy="410301"/>
          </a:xfrm>
          <a:prstGeom prst="rect">
            <a:avLst/>
          </a:prstGeom>
          <a:noFill/>
          <a:ln>
            <a:noFill/>
          </a:ln>
        </p:spPr>
        <p:txBody>
          <a:bodyPr lIns="91425" tIns="91425" rIns="91425" bIns="91425" anchor="t" anchorCtr="0">
            <a:noAutofit/>
          </a:bodyPr>
          <a:lstStyle/>
          <a:p>
            <a:pPr marL="0" marR="0" lvl="0" indent="0" algn="ctr" rtl="0">
              <a:spcBef>
                <a:spcPts val="0"/>
              </a:spcBef>
              <a:buClr>
                <a:schemeClr val="dk1"/>
              </a:buClr>
              <a:buSzPct val="25000"/>
              <a:buFont typeface="Calibri"/>
              <a:buNone/>
            </a:pPr>
            <a:r>
              <a:rPr lang="en-GB" sz="1200" b="1" i="0" u="none" strike="noStrike" cap="none">
                <a:solidFill>
                  <a:schemeClr val="dk1"/>
                </a:solidFill>
                <a:latin typeface="Calibri"/>
                <a:ea typeface="Calibri"/>
                <a:cs typeface="Calibri"/>
                <a:sym typeface="Calibri"/>
              </a:rPr>
              <a:t>Strategic Goal </a:t>
            </a:r>
            <a:r>
              <a:rPr lang="en-GB" sz="1200" b="1"/>
              <a:t>2</a:t>
            </a:r>
            <a:r>
              <a:rPr lang="en-GB" sz="1200" b="1" i="0" u="none" strike="noStrike" cap="none">
                <a:solidFill>
                  <a:schemeClr val="dk1"/>
                </a:solidFill>
                <a:latin typeface="Calibri"/>
                <a:ea typeface="Calibri"/>
                <a:cs typeface="Calibri"/>
                <a:sym typeface="Calibri"/>
              </a:rPr>
              <a:t>. </a:t>
            </a:r>
            <a:r>
              <a:rPr lang="en-GB" sz="1200" b="0" i="1" u="none" strike="noStrike" cap="none">
                <a:solidFill>
                  <a:schemeClr val="dk1"/>
                </a:solidFill>
                <a:latin typeface="Calibri"/>
                <a:ea typeface="Calibri"/>
                <a:cs typeface="Calibri"/>
                <a:sym typeface="Calibri"/>
              </a:rPr>
              <a:t>continued</a:t>
            </a:r>
            <a:r>
              <a:rPr lang="en-GB" sz="1200" b="1" i="0" u="none" strike="noStrike" cap="none">
                <a:solidFill>
                  <a:schemeClr val="dk1"/>
                </a:solidFill>
                <a:latin typeface="Calibri"/>
                <a:ea typeface="Calibri"/>
                <a:cs typeface="Calibri"/>
                <a:sym typeface="Calibri"/>
              </a:rPr>
              <a:t> </a:t>
            </a:r>
          </a:p>
        </p:txBody>
      </p:sp>
      <p:graphicFrame>
        <p:nvGraphicFramePr>
          <p:cNvPr id="218" name="Shape 218"/>
          <p:cNvGraphicFramePr/>
          <p:nvPr>
            <p:extLst>
              <p:ext uri="{D42A27DB-BD31-4B8C-83A1-F6EECF244321}">
                <p14:modId xmlns:p14="http://schemas.microsoft.com/office/powerpoint/2010/main" val="1157694018"/>
              </p:ext>
            </p:extLst>
          </p:nvPr>
        </p:nvGraphicFramePr>
        <p:xfrm>
          <a:off x="952500" y="742725"/>
          <a:ext cx="7239000" cy="4510980"/>
        </p:xfrm>
        <a:graphic>
          <a:graphicData uri="http://schemas.openxmlformats.org/drawingml/2006/table">
            <a:tbl>
              <a:tblPr>
                <a:noFill/>
                <a:tableStyleId>{DB44AA85-FB77-4D4D-A274-E555D752C473}</a:tableStyleId>
              </a:tblPr>
              <a:tblGrid>
                <a:gridCol w="1447800"/>
                <a:gridCol w="1447800"/>
                <a:gridCol w="1447800"/>
                <a:gridCol w="1447800"/>
                <a:gridCol w="1447800"/>
              </a:tblGrid>
              <a:tr h="453242">
                <a:tc>
                  <a:txBody>
                    <a:bodyPr/>
                    <a:lstStyle/>
                    <a:p>
                      <a:pPr marL="0" marR="0" lvl="0" indent="0" algn="ctr" rtl="0">
                        <a:spcBef>
                          <a:spcPts val="0"/>
                        </a:spcBef>
                        <a:buClr>
                          <a:schemeClr val="dk1"/>
                        </a:buClr>
                        <a:buSzPct val="25000"/>
                        <a:buFont typeface="Calibri"/>
                        <a:buNone/>
                      </a:pPr>
                      <a:r>
                        <a:rPr lang="en-GB" sz="1000" b="1"/>
                        <a:t>Outcomes</a:t>
                      </a:r>
                    </a:p>
                  </a:txBody>
                  <a:tcPr marL="91425" marR="91425" marT="91425" marB="91425"/>
                </a:tc>
                <a:tc>
                  <a:txBody>
                    <a:bodyPr/>
                    <a:lstStyle/>
                    <a:p>
                      <a:pPr marL="0" marR="0" lvl="0" indent="0" algn="ctr" rtl="0">
                        <a:spcBef>
                          <a:spcPts val="0"/>
                        </a:spcBef>
                        <a:buClr>
                          <a:schemeClr val="dk1"/>
                        </a:buClr>
                        <a:buSzPct val="25000"/>
                        <a:buFont typeface="Calibri"/>
                        <a:buNone/>
                      </a:pPr>
                      <a:r>
                        <a:rPr lang="en-GB" sz="1000" b="1"/>
                        <a:t>What needs to be done?</a:t>
                      </a:r>
                    </a:p>
                  </a:txBody>
                  <a:tcPr marL="91425" marR="91425" marT="91425" marB="91425"/>
                </a:tc>
                <a:tc>
                  <a:txBody>
                    <a:bodyPr/>
                    <a:lstStyle/>
                    <a:p>
                      <a:pPr marL="0" marR="0" lvl="0" indent="0" algn="ctr" rtl="0">
                        <a:spcBef>
                          <a:spcPts val="0"/>
                        </a:spcBef>
                        <a:buClr>
                          <a:schemeClr val="dk1"/>
                        </a:buClr>
                        <a:buSzPct val="25000"/>
                        <a:buFont typeface="Calibri"/>
                        <a:buNone/>
                      </a:pPr>
                      <a:r>
                        <a:rPr lang="en-GB" sz="1000" b="1"/>
                        <a:t>Indicators of success</a:t>
                      </a:r>
                    </a:p>
                  </a:txBody>
                  <a:tcPr marL="91425" marR="91425" marT="91425" marB="91425"/>
                </a:tc>
                <a:tc>
                  <a:txBody>
                    <a:bodyPr/>
                    <a:lstStyle/>
                    <a:p>
                      <a:pPr marL="0" marR="0" lvl="0" indent="0" algn="ctr" rtl="0">
                        <a:spcBef>
                          <a:spcPts val="0"/>
                        </a:spcBef>
                        <a:buClr>
                          <a:schemeClr val="dk1"/>
                        </a:buClr>
                        <a:buSzPct val="25000"/>
                        <a:buFont typeface="Calibri"/>
                        <a:buNone/>
                      </a:pPr>
                      <a:r>
                        <a:rPr lang="en-GB" sz="1000" b="1"/>
                        <a:t>Who is responsible?</a:t>
                      </a:r>
                    </a:p>
                  </a:txBody>
                  <a:tcPr marL="91425" marR="91425" marT="91425" marB="91425"/>
                </a:tc>
                <a:tc>
                  <a:txBody>
                    <a:bodyPr/>
                    <a:lstStyle/>
                    <a:p>
                      <a:pPr marL="0" marR="0" lvl="0" indent="0" algn="ctr" rtl="0">
                        <a:spcBef>
                          <a:spcPts val="0"/>
                        </a:spcBef>
                        <a:buClr>
                          <a:schemeClr val="dk1"/>
                        </a:buClr>
                        <a:buSzPct val="25000"/>
                        <a:buFont typeface="Calibri"/>
                        <a:buNone/>
                      </a:pPr>
                      <a:r>
                        <a:rPr lang="en-GB" sz="1000" b="1"/>
                        <a:t>Timeframe</a:t>
                      </a:r>
                    </a:p>
                  </a:txBody>
                  <a:tcPr marL="91425" marR="91425" marT="91425" marB="91425"/>
                </a:tc>
              </a:tr>
              <a:tr h="3739448">
                <a:tc>
                  <a:txBody>
                    <a:bodyPr/>
                    <a:lstStyle/>
                    <a:p>
                      <a:pPr marL="0" marR="0" lvl="0" indent="0" algn="l" rtl="0">
                        <a:spcBef>
                          <a:spcPts val="0"/>
                        </a:spcBef>
                        <a:spcAft>
                          <a:spcPts val="0"/>
                        </a:spcAft>
                        <a:buClr>
                          <a:schemeClr val="dk1"/>
                        </a:buClr>
                        <a:buSzPct val="25000"/>
                        <a:buFont typeface="Calibri"/>
                        <a:buNone/>
                      </a:pPr>
                      <a:r>
                        <a:rPr lang="en-GB" sz="900" dirty="0"/>
                        <a:t>2.4</a:t>
                      </a:r>
                    </a:p>
                    <a:p>
                      <a:pPr marL="0" marR="0" lvl="0" indent="0" algn="l" rtl="0">
                        <a:spcBef>
                          <a:spcPts val="0"/>
                        </a:spcBef>
                        <a:spcAft>
                          <a:spcPts val="0"/>
                        </a:spcAft>
                        <a:buClr>
                          <a:schemeClr val="dk1"/>
                        </a:buClr>
                        <a:buSzPct val="25000"/>
                        <a:buFont typeface="Calibri"/>
                        <a:buNone/>
                      </a:pPr>
                      <a:endParaRPr sz="900" dirty="0"/>
                    </a:p>
                    <a:p>
                      <a:pPr marL="0" marR="0" lvl="0" indent="0" algn="l" rtl="0">
                        <a:spcBef>
                          <a:spcPts val="0"/>
                        </a:spcBef>
                        <a:spcAft>
                          <a:spcPts val="0"/>
                        </a:spcAft>
                        <a:buClr>
                          <a:schemeClr val="dk1"/>
                        </a:buClr>
                        <a:buSzPct val="25000"/>
                        <a:buFont typeface="Calibri"/>
                        <a:buNone/>
                      </a:pPr>
                      <a:r>
                        <a:rPr lang="en-GB" sz="1000" dirty="0"/>
                        <a:t>The diverse needs of our learners will be met, including priority learners, to enable them to have success across the curriculum. </a:t>
                      </a:r>
                    </a:p>
                    <a:p>
                      <a:pPr marL="0" marR="0" lvl="0" indent="0" algn="l" rtl="0">
                        <a:spcBef>
                          <a:spcPts val="0"/>
                        </a:spcBef>
                        <a:spcAft>
                          <a:spcPts val="0"/>
                        </a:spcAft>
                        <a:buClr>
                          <a:schemeClr val="dk1"/>
                        </a:buClr>
                        <a:buSzPct val="25000"/>
                        <a:buFont typeface="Calibri"/>
                        <a:buNone/>
                      </a:pPr>
                      <a:r>
                        <a:rPr lang="en-GB" sz="1000" dirty="0"/>
                        <a:t>(Targeted groups - priority students - those achieving below </a:t>
                      </a:r>
                      <a:r>
                        <a:rPr lang="en-GB" sz="1000" dirty="0" smtClean="0"/>
                        <a:t>what might</a:t>
                      </a:r>
                      <a:r>
                        <a:rPr lang="en-GB" sz="1000" baseline="0" dirty="0" smtClean="0"/>
                        <a:t> be expected for age, </a:t>
                      </a:r>
                      <a:r>
                        <a:rPr lang="en-GB" sz="1000" dirty="0" smtClean="0"/>
                        <a:t>GATE</a:t>
                      </a:r>
                      <a:r>
                        <a:rPr lang="en-GB" sz="1000" dirty="0"/>
                        <a:t>, Maori and Pasifika).</a:t>
                      </a:r>
                    </a:p>
                    <a:p>
                      <a:pPr marL="0" marR="0" lvl="0" indent="0" algn="l" rtl="0">
                        <a:spcBef>
                          <a:spcPts val="0"/>
                        </a:spcBef>
                        <a:buClr>
                          <a:schemeClr val="dk1"/>
                        </a:buClr>
                        <a:buSzPct val="25000"/>
                        <a:buFont typeface="Calibri"/>
                        <a:buNone/>
                      </a:pPr>
                      <a:endParaRPr sz="1000" dirty="0"/>
                    </a:p>
                  </a:txBody>
                  <a:tcPr marL="91425" marR="91425" marT="91425" marB="91425"/>
                </a:tc>
                <a:tc>
                  <a:txBody>
                    <a:bodyPr/>
                    <a:lstStyle/>
                    <a:p>
                      <a:pPr marL="0" marR="0" lvl="0" indent="0" algn="l" rtl="0">
                        <a:spcBef>
                          <a:spcPts val="0"/>
                        </a:spcBef>
                        <a:spcAft>
                          <a:spcPts val="0"/>
                        </a:spcAft>
                        <a:buClr>
                          <a:schemeClr val="dk1"/>
                        </a:buClr>
                        <a:buSzPct val="25000"/>
                        <a:buFont typeface="Calibri"/>
                        <a:buNone/>
                      </a:pPr>
                      <a:r>
                        <a:rPr lang="en-GB" sz="700" dirty="0"/>
                        <a:t>Appropriate ecological and pedagogical approaches will be identified, developed and embedded in practice in direct response to the classroom teacher’s program.</a:t>
                      </a:r>
                    </a:p>
                    <a:p>
                      <a:pPr marL="0" marR="0" lvl="0" indent="0" algn="l" rtl="0">
                        <a:spcBef>
                          <a:spcPts val="0"/>
                        </a:spcBef>
                        <a:spcAft>
                          <a:spcPts val="0"/>
                        </a:spcAft>
                        <a:buClr>
                          <a:schemeClr val="dk1"/>
                        </a:buClr>
                        <a:buSzPct val="25000"/>
                        <a:buFont typeface="Calibri"/>
                        <a:buNone/>
                      </a:pPr>
                      <a:endParaRPr sz="700" dirty="0"/>
                    </a:p>
                    <a:p>
                      <a:pPr marL="0" marR="0" lvl="0" indent="0" algn="l" rtl="0">
                        <a:spcBef>
                          <a:spcPts val="0"/>
                        </a:spcBef>
                        <a:spcAft>
                          <a:spcPts val="0"/>
                        </a:spcAft>
                        <a:buClr>
                          <a:schemeClr val="dk1"/>
                        </a:buClr>
                        <a:buSzPct val="25000"/>
                        <a:buFont typeface="Calibri"/>
                        <a:buNone/>
                      </a:pPr>
                      <a:r>
                        <a:rPr lang="en-GB" sz="700" dirty="0"/>
                        <a:t>Targeted assessment for learning in all programs will be developed and monitored by a Learning </a:t>
                      </a:r>
                      <a:r>
                        <a:rPr lang="en-GB" sz="700" dirty="0" smtClean="0"/>
                        <a:t>Focus Register </a:t>
                      </a:r>
                      <a:r>
                        <a:rPr lang="en-GB" sz="700" dirty="0"/>
                        <a:t>- for both extension and learning support.</a:t>
                      </a:r>
                    </a:p>
                    <a:p>
                      <a:pPr marL="0" marR="0" lvl="0" indent="0" algn="l" rtl="0">
                        <a:spcBef>
                          <a:spcPts val="0"/>
                        </a:spcBef>
                        <a:spcAft>
                          <a:spcPts val="0"/>
                        </a:spcAft>
                        <a:buClr>
                          <a:schemeClr val="dk1"/>
                        </a:buClr>
                        <a:buSzPct val="25000"/>
                        <a:buFont typeface="Calibri"/>
                        <a:buNone/>
                      </a:pPr>
                      <a:endParaRPr sz="700" dirty="0"/>
                    </a:p>
                    <a:p>
                      <a:pPr marL="0" marR="0" lvl="0" indent="0" algn="l" rtl="0">
                        <a:spcBef>
                          <a:spcPts val="0"/>
                        </a:spcBef>
                        <a:spcAft>
                          <a:spcPts val="0"/>
                        </a:spcAft>
                        <a:buClr>
                          <a:schemeClr val="dk1"/>
                        </a:buClr>
                        <a:buSzPct val="25000"/>
                        <a:buFont typeface="Calibri"/>
                        <a:buNone/>
                      </a:pPr>
                      <a:r>
                        <a:rPr lang="en-GB" sz="700" dirty="0" smtClean="0"/>
                        <a:t>Inclusive </a:t>
                      </a:r>
                      <a:r>
                        <a:rPr lang="en-GB" sz="700" dirty="0"/>
                        <a:t>practice will be embedded in new policy and procedures.</a:t>
                      </a:r>
                    </a:p>
                    <a:p>
                      <a:pPr marL="0" marR="0" lvl="0" indent="0" algn="l" rtl="0">
                        <a:spcBef>
                          <a:spcPts val="0"/>
                        </a:spcBef>
                        <a:spcAft>
                          <a:spcPts val="0"/>
                        </a:spcAft>
                        <a:buClr>
                          <a:schemeClr val="dk1"/>
                        </a:buClr>
                        <a:buSzPct val="25000"/>
                        <a:buFont typeface="Calibri"/>
                        <a:buNone/>
                      </a:pPr>
                      <a:endParaRPr sz="700" dirty="0"/>
                    </a:p>
                    <a:p>
                      <a:pPr marL="0" marR="0" lvl="0" indent="0" algn="l" rtl="0">
                        <a:spcBef>
                          <a:spcPts val="0"/>
                        </a:spcBef>
                        <a:buClr>
                          <a:schemeClr val="dk1"/>
                        </a:buClr>
                        <a:buSzPct val="25000"/>
                        <a:buFont typeface="Calibri"/>
                        <a:buNone/>
                      </a:pPr>
                      <a:r>
                        <a:rPr lang="en-GB" sz="700" dirty="0">
                          <a:solidFill>
                            <a:schemeClr val="dk1"/>
                          </a:solidFill>
                        </a:rPr>
                        <a:t>Analysis of how staff can prepare learners with knowledge, skills and digital competencies to actively manage their own learning through: Inquiry based learning, digital literacy and community and global citizenship, and Habits of </a:t>
                      </a:r>
                      <a:r>
                        <a:rPr lang="en-GB" sz="700" dirty="0" smtClean="0">
                          <a:solidFill>
                            <a:schemeClr val="dk1"/>
                          </a:solidFill>
                        </a:rPr>
                        <a:t>Mind will be achieved through robust curriculum</a:t>
                      </a:r>
                      <a:r>
                        <a:rPr lang="en-GB" sz="700" baseline="0" dirty="0" smtClean="0">
                          <a:solidFill>
                            <a:schemeClr val="dk1"/>
                          </a:solidFill>
                        </a:rPr>
                        <a:t> review.</a:t>
                      </a:r>
                    </a:p>
                    <a:p>
                      <a:pPr marL="0" marR="0" lvl="0" indent="0" algn="l" rtl="0">
                        <a:spcBef>
                          <a:spcPts val="0"/>
                        </a:spcBef>
                        <a:buClr>
                          <a:schemeClr val="dk1"/>
                        </a:buClr>
                        <a:buSzPct val="25000"/>
                        <a:buFont typeface="Calibri"/>
                        <a:buNone/>
                      </a:pPr>
                      <a:endParaRPr lang="en-GB" sz="700" baseline="0" dirty="0" smtClean="0">
                        <a:solidFill>
                          <a:schemeClr val="dk1"/>
                        </a:solidFill>
                      </a:endParaRPr>
                    </a:p>
                    <a:p>
                      <a:pPr marL="0" marR="0" lvl="0" indent="0" algn="l" rtl="0">
                        <a:spcBef>
                          <a:spcPts val="0"/>
                        </a:spcBef>
                        <a:buClr>
                          <a:schemeClr val="dk1"/>
                        </a:buClr>
                        <a:buSzPct val="25000"/>
                        <a:buFont typeface="Calibri"/>
                        <a:buNone/>
                      </a:pPr>
                      <a:r>
                        <a:rPr lang="en-GB" sz="700" baseline="0" dirty="0" smtClean="0">
                          <a:solidFill>
                            <a:schemeClr val="dk1"/>
                          </a:solidFill>
                        </a:rPr>
                        <a:t>Environmental Education becomes the vehicle for the development of STEAM subjects and GATE programs.</a:t>
                      </a:r>
                      <a:endParaRPr lang="en-GB" sz="700" dirty="0">
                        <a:solidFill>
                          <a:schemeClr val="dk1"/>
                        </a:solidFill>
                      </a:endParaRPr>
                    </a:p>
                  </a:txBody>
                  <a:tcPr marL="91425" marR="91425" marT="91425" marB="91425"/>
                </a:tc>
                <a:tc>
                  <a:txBody>
                    <a:bodyPr/>
                    <a:lstStyle/>
                    <a:p>
                      <a:pPr marL="0" marR="0" lvl="0" indent="0" algn="l" rtl="0">
                        <a:spcBef>
                          <a:spcPts val="0"/>
                        </a:spcBef>
                        <a:spcAft>
                          <a:spcPts val="0"/>
                        </a:spcAft>
                        <a:buClr>
                          <a:schemeClr val="dk1"/>
                        </a:buClr>
                        <a:buSzPct val="25000"/>
                        <a:buFont typeface="Calibri"/>
                        <a:buNone/>
                      </a:pPr>
                      <a:r>
                        <a:rPr lang="en-GB" sz="900" dirty="0"/>
                        <a:t>Targeted students are identified and have access to a range of learning enhancement programs.</a:t>
                      </a:r>
                    </a:p>
                    <a:p>
                      <a:pPr marL="0" marR="0" lvl="0" indent="0" algn="l" rtl="0">
                        <a:spcBef>
                          <a:spcPts val="0"/>
                        </a:spcBef>
                        <a:spcAft>
                          <a:spcPts val="0"/>
                        </a:spcAft>
                        <a:buClr>
                          <a:schemeClr val="dk1"/>
                        </a:buClr>
                        <a:buSzPct val="25000"/>
                        <a:buFont typeface="Calibri"/>
                        <a:buNone/>
                      </a:pPr>
                      <a:endParaRPr sz="900" dirty="0"/>
                    </a:p>
                    <a:p>
                      <a:pPr marL="0" marR="0" lvl="0" indent="0" algn="l" rtl="0">
                        <a:spcBef>
                          <a:spcPts val="0"/>
                        </a:spcBef>
                        <a:spcAft>
                          <a:spcPts val="0"/>
                        </a:spcAft>
                        <a:buClr>
                          <a:schemeClr val="dk1"/>
                        </a:buClr>
                        <a:buSzPct val="25000"/>
                        <a:buFont typeface="Calibri"/>
                        <a:buNone/>
                      </a:pPr>
                      <a:r>
                        <a:rPr lang="en-GB" sz="900" dirty="0"/>
                        <a:t>A central register of all students at risk will be current and data centrally located</a:t>
                      </a:r>
                    </a:p>
                    <a:p>
                      <a:pPr marL="0" marR="0" lvl="0" indent="0" algn="l" rtl="0">
                        <a:spcBef>
                          <a:spcPts val="0"/>
                        </a:spcBef>
                        <a:spcAft>
                          <a:spcPts val="0"/>
                        </a:spcAft>
                        <a:buClr>
                          <a:schemeClr val="dk1"/>
                        </a:buClr>
                        <a:buSzPct val="25000"/>
                        <a:buFont typeface="Calibri"/>
                        <a:buNone/>
                      </a:pPr>
                      <a:endParaRPr sz="900" dirty="0"/>
                    </a:p>
                    <a:p>
                      <a:pPr marL="0" marR="0" lvl="0" indent="0" algn="l" rtl="0">
                        <a:spcBef>
                          <a:spcPts val="0"/>
                        </a:spcBef>
                        <a:spcAft>
                          <a:spcPts val="0"/>
                        </a:spcAft>
                        <a:buClr>
                          <a:schemeClr val="dk1"/>
                        </a:buClr>
                        <a:buSzPct val="25000"/>
                        <a:buFont typeface="Calibri"/>
                        <a:buNone/>
                      </a:pPr>
                      <a:r>
                        <a:rPr lang="en-GB" sz="900" dirty="0"/>
                        <a:t>The acceleration of at risk students will be tracked using a centralised location.</a:t>
                      </a:r>
                    </a:p>
                    <a:p>
                      <a:pPr marL="0" marR="0" lvl="0" indent="0" algn="l" rtl="0">
                        <a:spcBef>
                          <a:spcPts val="0"/>
                        </a:spcBef>
                        <a:spcAft>
                          <a:spcPts val="0"/>
                        </a:spcAft>
                        <a:buClr>
                          <a:schemeClr val="dk1"/>
                        </a:buClr>
                        <a:buSzPct val="25000"/>
                        <a:buFont typeface="Calibri"/>
                        <a:buNone/>
                      </a:pPr>
                      <a:endParaRPr sz="900" dirty="0"/>
                    </a:p>
                    <a:p>
                      <a:pPr marL="0" marR="0" lvl="0" indent="0" algn="l" rtl="0">
                        <a:spcBef>
                          <a:spcPts val="0"/>
                        </a:spcBef>
                        <a:spcAft>
                          <a:spcPts val="0"/>
                        </a:spcAft>
                        <a:buClr>
                          <a:schemeClr val="dk1"/>
                        </a:buClr>
                        <a:buSzPct val="25000"/>
                        <a:buFont typeface="Calibri"/>
                        <a:buNone/>
                      </a:pPr>
                      <a:r>
                        <a:rPr lang="en-GB" sz="900" dirty="0"/>
                        <a:t>All students in programs of support with have an IEP by the end of July.</a:t>
                      </a:r>
                      <a:r>
                        <a:rPr lang="en-GB" sz="1000" dirty="0"/>
                        <a:t> </a:t>
                      </a:r>
                    </a:p>
                    <a:p>
                      <a:pPr marL="0" marR="0" lvl="0" indent="0" algn="l" rtl="0">
                        <a:spcBef>
                          <a:spcPts val="0"/>
                        </a:spcBef>
                        <a:spcAft>
                          <a:spcPts val="0"/>
                        </a:spcAft>
                        <a:buClr>
                          <a:schemeClr val="dk1"/>
                        </a:buClr>
                        <a:buSzPct val="25000"/>
                        <a:buFont typeface="Calibri"/>
                        <a:buNone/>
                      </a:pPr>
                      <a:endParaRPr sz="1000" dirty="0"/>
                    </a:p>
                    <a:p>
                      <a:pPr marL="0" marR="0" lvl="0" indent="0" algn="l" rtl="0">
                        <a:spcBef>
                          <a:spcPts val="0"/>
                        </a:spcBef>
                        <a:spcAft>
                          <a:spcPts val="0"/>
                        </a:spcAft>
                        <a:buClr>
                          <a:schemeClr val="dk1"/>
                        </a:buClr>
                        <a:buSzPct val="25000"/>
                        <a:buFont typeface="Calibri"/>
                        <a:buNone/>
                      </a:pPr>
                      <a:r>
                        <a:rPr lang="en-GB" sz="1000" dirty="0" smtClean="0"/>
                        <a:t>Targeted </a:t>
                      </a:r>
                      <a:r>
                        <a:rPr lang="en-GB" sz="1000" dirty="0"/>
                        <a:t>professional development in writing </a:t>
                      </a:r>
                      <a:r>
                        <a:rPr lang="en-GB" sz="1000" dirty="0" smtClean="0"/>
                        <a:t>and mathematics with </a:t>
                      </a:r>
                      <a:r>
                        <a:rPr lang="en-GB" sz="1000" dirty="0"/>
                        <a:t>a particular focus on priority learners.</a:t>
                      </a:r>
                    </a:p>
                    <a:p>
                      <a:pPr marL="0" marR="0" lvl="0" indent="0" algn="l" rtl="0">
                        <a:spcBef>
                          <a:spcPts val="0"/>
                        </a:spcBef>
                        <a:spcAft>
                          <a:spcPts val="0"/>
                        </a:spcAft>
                        <a:buClr>
                          <a:schemeClr val="dk1"/>
                        </a:buClr>
                        <a:buSzPct val="25000"/>
                        <a:buFont typeface="Calibri"/>
                        <a:buNone/>
                      </a:pPr>
                      <a:endParaRPr sz="1000" dirty="0"/>
                    </a:p>
                    <a:p>
                      <a:pPr marL="0" marR="0" lvl="0" indent="0" algn="l" rtl="0">
                        <a:spcBef>
                          <a:spcPts val="0"/>
                        </a:spcBef>
                        <a:buClr>
                          <a:schemeClr val="dk1"/>
                        </a:buClr>
                        <a:buSzPct val="25000"/>
                        <a:buFont typeface="Calibri"/>
                        <a:buNone/>
                      </a:pPr>
                      <a:endParaRPr sz="1000" dirty="0"/>
                    </a:p>
                  </a:txBody>
                  <a:tcPr marL="91425" marR="91425" marT="91425" marB="91425"/>
                </a:tc>
                <a:tc>
                  <a:txBody>
                    <a:bodyPr/>
                    <a:lstStyle/>
                    <a:p>
                      <a:pPr marL="0" marR="0" lvl="0" indent="0" algn="ctr" rtl="0">
                        <a:spcBef>
                          <a:spcPts val="0"/>
                        </a:spcBef>
                        <a:spcAft>
                          <a:spcPts val="0"/>
                        </a:spcAft>
                        <a:buClr>
                          <a:schemeClr val="dk1"/>
                        </a:buClr>
                        <a:buSzPct val="25000"/>
                        <a:buFont typeface="Calibri"/>
                        <a:buNone/>
                      </a:pPr>
                      <a:r>
                        <a:rPr lang="en-GB" sz="900" dirty="0"/>
                        <a:t>Principal</a:t>
                      </a:r>
                    </a:p>
                    <a:p>
                      <a:pPr marL="0" marR="0" lvl="0" indent="0" algn="ctr" rtl="0">
                        <a:spcBef>
                          <a:spcPts val="0"/>
                        </a:spcBef>
                        <a:spcAft>
                          <a:spcPts val="0"/>
                        </a:spcAft>
                        <a:buClr>
                          <a:schemeClr val="dk1"/>
                        </a:buClr>
                        <a:buSzPct val="25000"/>
                        <a:buFont typeface="Calibri"/>
                        <a:buNone/>
                      </a:pPr>
                      <a:r>
                        <a:rPr lang="en-GB" sz="900" dirty="0"/>
                        <a:t>DP and AP</a:t>
                      </a:r>
                    </a:p>
                    <a:p>
                      <a:pPr marL="0" marR="0" lvl="0" indent="0" algn="ctr" rtl="0">
                        <a:spcBef>
                          <a:spcPts val="0"/>
                        </a:spcBef>
                        <a:spcAft>
                          <a:spcPts val="0"/>
                        </a:spcAft>
                        <a:buClr>
                          <a:schemeClr val="dk1"/>
                        </a:buClr>
                        <a:buSzPct val="25000"/>
                        <a:buFont typeface="Calibri"/>
                        <a:buNone/>
                      </a:pPr>
                      <a:r>
                        <a:rPr lang="en-GB" sz="900" dirty="0"/>
                        <a:t>Teaching Staff</a:t>
                      </a:r>
                    </a:p>
                    <a:p>
                      <a:pPr marL="0" marR="0" lvl="0" indent="0" algn="ctr" rtl="0">
                        <a:spcBef>
                          <a:spcPts val="0"/>
                        </a:spcBef>
                        <a:buClr>
                          <a:schemeClr val="dk1"/>
                        </a:buClr>
                        <a:buSzPct val="25000"/>
                        <a:buFont typeface="Calibri"/>
                        <a:buNone/>
                      </a:pPr>
                      <a:r>
                        <a:rPr lang="en-GB" sz="900" dirty="0"/>
                        <a:t>Support </a:t>
                      </a:r>
                      <a:r>
                        <a:rPr lang="en-GB" sz="900" dirty="0" smtClean="0"/>
                        <a:t>Staff</a:t>
                      </a:r>
                    </a:p>
                    <a:p>
                      <a:pPr marL="0" marR="0" lvl="0" indent="0" algn="ctr" rtl="0">
                        <a:spcBef>
                          <a:spcPts val="0"/>
                        </a:spcBef>
                        <a:buClr>
                          <a:schemeClr val="dk1"/>
                        </a:buClr>
                        <a:buSzPct val="25000"/>
                        <a:buFont typeface="Calibri"/>
                        <a:buNone/>
                      </a:pPr>
                      <a:endParaRPr lang="en-GB" sz="900" dirty="0" smtClean="0"/>
                    </a:p>
                    <a:p>
                      <a:pPr marL="0" marR="0" lvl="0" indent="0" algn="ctr" rtl="0">
                        <a:spcBef>
                          <a:spcPts val="0"/>
                        </a:spcBef>
                        <a:buClr>
                          <a:schemeClr val="dk1"/>
                        </a:buClr>
                        <a:buSzPct val="25000"/>
                        <a:buFont typeface="Calibri"/>
                        <a:buNone/>
                      </a:pPr>
                      <a:endParaRPr lang="en-GB" sz="900" dirty="0" smtClean="0"/>
                    </a:p>
                    <a:p>
                      <a:pPr marL="0" marR="0" lvl="0" indent="0" algn="ctr" rtl="0">
                        <a:spcBef>
                          <a:spcPts val="0"/>
                        </a:spcBef>
                        <a:buClr>
                          <a:schemeClr val="dk1"/>
                        </a:buClr>
                        <a:buSzPct val="25000"/>
                        <a:buFont typeface="Calibri"/>
                        <a:buNone/>
                      </a:pPr>
                      <a:r>
                        <a:rPr lang="en-GB" sz="900" dirty="0" err="1" smtClean="0"/>
                        <a:t>Te</a:t>
                      </a:r>
                      <a:r>
                        <a:rPr lang="en-GB" sz="900" baseline="0" dirty="0" smtClean="0"/>
                        <a:t> Mana </a:t>
                      </a:r>
                      <a:r>
                        <a:rPr lang="en-GB" sz="900" baseline="0" dirty="0" err="1" smtClean="0"/>
                        <a:t>Raupo</a:t>
                      </a:r>
                      <a:r>
                        <a:rPr lang="en-GB" sz="900" baseline="0" dirty="0" smtClean="0"/>
                        <a:t> (</a:t>
                      </a:r>
                      <a:r>
                        <a:rPr lang="en-GB" sz="900" baseline="0" dirty="0" err="1" smtClean="0"/>
                        <a:t>CoL</a:t>
                      </a:r>
                      <a:r>
                        <a:rPr lang="en-GB" sz="900" baseline="0" dirty="0" smtClean="0"/>
                        <a:t>)</a:t>
                      </a:r>
                    </a:p>
                    <a:p>
                      <a:pPr marL="0" marR="0" lvl="0" indent="0" algn="ctr" rtl="0">
                        <a:spcBef>
                          <a:spcPts val="0"/>
                        </a:spcBef>
                        <a:buClr>
                          <a:schemeClr val="dk1"/>
                        </a:buClr>
                        <a:buSzPct val="25000"/>
                        <a:buFont typeface="Calibri"/>
                        <a:buNone/>
                      </a:pPr>
                      <a:r>
                        <a:rPr lang="en-GB" sz="900" baseline="0" dirty="0" smtClean="0"/>
                        <a:t>funding Within School Teacher role.</a:t>
                      </a:r>
                      <a:endParaRPr lang="en-GB" sz="900" dirty="0" smtClean="0"/>
                    </a:p>
                    <a:p>
                      <a:pPr marL="0" marR="0" lvl="0" indent="0" algn="ctr" rtl="0">
                        <a:spcBef>
                          <a:spcPts val="0"/>
                        </a:spcBef>
                        <a:buClr>
                          <a:schemeClr val="dk1"/>
                        </a:buClr>
                        <a:buSzPct val="25000"/>
                        <a:buFont typeface="Calibri"/>
                        <a:buNone/>
                      </a:pPr>
                      <a:endParaRPr lang="en-GB" sz="900" dirty="0" smtClean="0"/>
                    </a:p>
                    <a:p>
                      <a:pPr marL="0" marR="0" lvl="0" indent="0" algn="ctr" rtl="0">
                        <a:spcBef>
                          <a:spcPts val="0"/>
                        </a:spcBef>
                        <a:buClr>
                          <a:schemeClr val="dk1"/>
                        </a:buClr>
                        <a:buSzPct val="25000"/>
                        <a:buFont typeface="Calibri"/>
                        <a:buNone/>
                      </a:pPr>
                      <a:endParaRPr lang="en-GB" sz="900" dirty="0" smtClean="0"/>
                    </a:p>
                    <a:p>
                      <a:pPr marL="0" marR="0" lvl="0" indent="0" algn="ctr" rtl="0">
                        <a:spcBef>
                          <a:spcPts val="0"/>
                        </a:spcBef>
                        <a:buClr>
                          <a:schemeClr val="dk1"/>
                        </a:buClr>
                        <a:buSzPct val="25000"/>
                        <a:buFont typeface="Calibri"/>
                        <a:buNone/>
                      </a:pPr>
                      <a:endParaRPr lang="en-GB" sz="900" dirty="0"/>
                    </a:p>
                  </a:txBody>
                  <a:tcPr marL="91425" marR="91425" marT="91425" marB="91425"/>
                </a:tc>
                <a:tc>
                  <a:txBody>
                    <a:bodyPr/>
                    <a:lstStyle/>
                    <a:p>
                      <a:pPr marL="0" marR="0" lvl="0" indent="0" algn="ctr" rtl="0">
                        <a:spcBef>
                          <a:spcPts val="0"/>
                        </a:spcBef>
                        <a:spcAft>
                          <a:spcPts val="0"/>
                        </a:spcAft>
                        <a:buClr>
                          <a:schemeClr val="dk1"/>
                        </a:buClr>
                        <a:buSzPct val="25000"/>
                        <a:buFont typeface="Calibri"/>
                        <a:buNone/>
                      </a:pPr>
                      <a:r>
                        <a:rPr lang="en-GB" sz="900" dirty="0"/>
                        <a:t>For Review end of Term </a:t>
                      </a:r>
                      <a:r>
                        <a:rPr lang="en-GB" sz="900" dirty="0" smtClean="0"/>
                        <a:t>2, 2018</a:t>
                      </a:r>
                      <a:endParaRPr lang="en-GB" sz="900" dirty="0"/>
                    </a:p>
                    <a:p>
                      <a:pPr marL="0" marR="0" lvl="0" indent="0" algn="ctr" rtl="0">
                        <a:spcBef>
                          <a:spcPts val="0"/>
                        </a:spcBef>
                        <a:spcAft>
                          <a:spcPts val="0"/>
                        </a:spcAft>
                        <a:buClr>
                          <a:schemeClr val="dk1"/>
                        </a:buClr>
                        <a:buSzPct val="25000"/>
                        <a:buFont typeface="Calibri"/>
                        <a:buNone/>
                      </a:pPr>
                      <a:endParaRPr sz="900" dirty="0"/>
                    </a:p>
                    <a:p>
                      <a:pPr marL="0" marR="0" lvl="0" indent="0" algn="ctr" rtl="0">
                        <a:spcBef>
                          <a:spcPts val="0"/>
                        </a:spcBef>
                        <a:spcAft>
                          <a:spcPts val="0"/>
                        </a:spcAft>
                        <a:buClr>
                          <a:schemeClr val="dk1"/>
                        </a:buClr>
                        <a:buSzPct val="25000"/>
                        <a:buFont typeface="Calibri"/>
                        <a:buNone/>
                      </a:pPr>
                      <a:r>
                        <a:rPr lang="en-GB" sz="900" dirty="0"/>
                        <a:t>Evaluation against  the </a:t>
                      </a:r>
                      <a:r>
                        <a:rPr lang="en-GB" sz="900" dirty="0" smtClean="0"/>
                        <a:t>EOY 2017 data.</a:t>
                      </a:r>
                      <a:endParaRPr lang="en-GB" sz="900" dirty="0"/>
                    </a:p>
                    <a:p>
                      <a:pPr marL="0" marR="0" lvl="0" indent="0" algn="ctr" rtl="0">
                        <a:spcBef>
                          <a:spcPts val="0"/>
                        </a:spcBef>
                        <a:spcAft>
                          <a:spcPts val="0"/>
                        </a:spcAft>
                        <a:buClr>
                          <a:schemeClr val="dk1"/>
                        </a:buClr>
                        <a:buSzPct val="25000"/>
                        <a:buFont typeface="Calibri"/>
                        <a:buNone/>
                      </a:pPr>
                      <a:endParaRPr sz="900" dirty="0"/>
                    </a:p>
                    <a:p>
                      <a:pPr marL="0" marR="0" lvl="0" indent="0" algn="ctr" rtl="0">
                        <a:spcBef>
                          <a:spcPts val="0"/>
                        </a:spcBef>
                        <a:spcAft>
                          <a:spcPts val="0"/>
                        </a:spcAft>
                        <a:buClr>
                          <a:schemeClr val="dk1"/>
                        </a:buClr>
                        <a:buSzPct val="25000"/>
                        <a:buFont typeface="Calibri"/>
                        <a:buNone/>
                      </a:pPr>
                      <a:r>
                        <a:rPr lang="en-GB" sz="900" dirty="0"/>
                        <a:t>Review of intervention strategies by July.</a:t>
                      </a:r>
                    </a:p>
                    <a:p>
                      <a:pPr marL="0" marR="0" lvl="0" indent="0" algn="ctr" rtl="0">
                        <a:spcBef>
                          <a:spcPts val="0"/>
                        </a:spcBef>
                        <a:spcAft>
                          <a:spcPts val="0"/>
                        </a:spcAft>
                        <a:buClr>
                          <a:schemeClr val="dk1"/>
                        </a:buClr>
                        <a:buSzPct val="25000"/>
                        <a:buFont typeface="Calibri"/>
                        <a:buNone/>
                      </a:pPr>
                      <a:endParaRPr sz="900" dirty="0"/>
                    </a:p>
                    <a:p>
                      <a:pPr marL="0" marR="0" lvl="0" indent="0" algn="ctr" rtl="0">
                        <a:spcBef>
                          <a:spcPts val="0"/>
                        </a:spcBef>
                        <a:buClr>
                          <a:schemeClr val="dk1"/>
                        </a:buClr>
                        <a:buSzPct val="25000"/>
                        <a:buFont typeface="Calibri"/>
                        <a:buNone/>
                      </a:pPr>
                      <a:r>
                        <a:rPr lang="en-GB" sz="900" dirty="0"/>
                        <a:t>Teaching as Inquiry </a:t>
                      </a:r>
                      <a:r>
                        <a:rPr lang="en-GB" sz="900" dirty="0" smtClean="0"/>
                        <a:t>outcomes </a:t>
                      </a:r>
                      <a:r>
                        <a:rPr lang="mr-IN" sz="900" dirty="0" smtClean="0"/>
                        <a:t>–</a:t>
                      </a:r>
                      <a:r>
                        <a:rPr lang="en-GB" sz="900" dirty="0" smtClean="0"/>
                        <a:t> mid</a:t>
                      </a:r>
                      <a:r>
                        <a:rPr lang="en-GB" sz="900" baseline="0" dirty="0" smtClean="0"/>
                        <a:t> year review with staff re priority learners</a:t>
                      </a:r>
                      <a:r>
                        <a:rPr lang="en-GB" sz="900" dirty="0" smtClean="0"/>
                        <a:t>.</a:t>
                      </a:r>
                      <a:endParaRPr lang="en-GB" sz="900" dirty="0"/>
                    </a:p>
                  </a:txBody>
                  <a:tcPr marL="91425" marR="91425" marT="91425" marB="91425"/>
                </a:tc>
              </a:tr>
            </a:tbl>
          </a:graphicData>
        </a:graphic>
      </p:graphicFrame>
      <p:sp>
        <p:nvSpPr>
          <p:cNvPr id="219" name="Shape 219"/>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GB" sz="1000" b="0" i="0" u="none" strike="noStrike" cap="none">
                <a:solidFill>
                  <a:schemeClr val="dk2"/>
                </a:solidFill>
                <a:latin typeface="Arial"/>
                <a:ea typeface="Arial"/>
                <a:cs typeface="Arial"/>
                <a:sym typeface="Arial"/>
              </a:rPr>
              <a:t>15</a:t>
            </a:fld>
            <a:endParaRPr lang="en-GB" sz="1000" b="0" i="0" u="none" strike="noStrike" cap="none">
              <a:solidFill>
                <a:schemeClr val="dk2"/>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315125" y="445025"/>
            <a:ext cx="8517299" cy="357900"/>
          </a:xfrm>
          <a:prstGeom prst="rect">
            <a:avLst/>
          </a:prstGeom>
          <a:noFill/>
          <a:ln>
            <a:noFill/>
          </a:ln>
        </p:spPr>
        <p:txBody>
          <a:bodyPr lIns="91425" tIns="91425" rIns="91425" bIns="91425" anchor="t" anchorCtr="0">
            <a:noAutofit/>
          </a:bodyPr>
          <a:lstStyle/>
          <a:p>
            <a:pPr marL="0" marR="0" lvl="0" indent="0" algn="ctr" rtl="0">
              <a:spcBef>
                <a:spcPts val="0"/>
              </a:spcBef>
              <a:buClr>
                <a:schemeClr val="dk1"/>
              </a:buClr>
              <a:buSzPct val="25000"/>
              <a:buFont typeface="Calibri"/>
              <a:buNone/>
            </a:pPr>
            <a:r>
              <a:rPr lang="en-GB" sz="1200" b="1" i="0" u="none" strike="noStrike" cap="none">
                <a:solidFill>
                  <a:schemeClr val="dk1"/>
                </a:solidFill>
                <a:latin typeface="Calibri"/>
                <a:ea typeface="Calibri"/>
                <a:cs typeface="Calibri"/>
                <a:sym typeface="Calibri"/>
              </a:rPr>
              <a:t>Strategic Goal </a:t>
            </a:r>
            <a:r>
              <a:rPr lang="en-GB" sz="1200" b="1"/>
              <a:t>2</a:t>
            </a:r>
            <a:r>
              <a:rPr lang="en-GB" sz="1200" b="1" i="0" u="none" strike="noStrike" cap="none">
                <a:solidFill>
                  <a:schemeClr val="dk1"/>
                </a:solidFill>
                <a:latin typeface="Calibri"/>
                <a:ea typeface="Calibri"/>
                <a:cs typeface="Calibri"/>
                <a:sym typeface="Calibri"/>
              </a:rPr>
              <a:t>. </a:t>
            </a:r>
            <a:r>
              <a:rPr lang="en-GB" sz="1200" b="0" i="1" u="none" strike="noStrike" cap="none">
                <a:solidFill>
                  <a:schemeClr val="dk1"/>
                </a:solidFill>
                <a:latin typeface="Calibri"/>
                <a:ea typeface="Calibri"/>
                <a:cs typeface="Calibri"/>
                <a:sym typeface="Calibri"/>
              </a:rPr>
              <a:t>continued</a:t>
            </a:r>
          </a:p>
        </p:txBody>
      </p:sp>
      <p:graphicFrame>
        <p:nvGraphicFramePr>
          <p:cNvPr id="225" name="Shape 225"/>
          <p:cNvGraphicFramePr/>
          <p:nvPr>
            <p:extLst>
              <p:ext uri="{D42A27DB-BD31-4B8C-83A1-F6EECF244321}">
                <p14:modId xmlns:p14="http://schemas.microsoft.com/office/powerpoint/2010/main" val="2071169526"/>
              </p:ext>
            </p:extLst>
          </p:nvPr>
        </p:nvGraphicFramePr>
        <p:xfrm>
          <a:off x="952500" y="803200"/>
          <a:ext cx="7239000" cy="4312860"/>
        </p:xfrm>
        <a:graphic>
          <a:graphicData uri="http://schemas.openxmlformats.org/drawingml/2006/table">
            <a:tbl>
              <a:tblPr>
                <a:noFill/>
                <a:tableStyleId>{DB44AA85-FB77-4D4D-A274-E555D752C473}</a:tableStyleId>
              </a:tblPr>
              <a:tblGrid>
                <a:gridCol w="1447800"/>
                <a:gridCol w="1447800"/>
                <a:gridCol w="1447800"/>
                <a:gridCol w="1447800"/>
                <a:gridCol w="1447800"/>
              </a:tblGrid>
              <a:tr h="506055">
                <a:tc>
                  <a:txBody>
                    <a:bodyPr/>
                    <a:lstStyle/>
                    <a:p>
                      <a:pPr marL="0" marR="0" lvl="0" indent="0" algn="ctr" rtl="0">
                        <a:spcBef>
                          <a:spcPts val="0"/>
                        </a:spcBef>
                        <a:buClr>
                          <a:schemeClr val="dk1"/>
                        </a:buClr>
                        <a:buSzPct val="25000"/>
                        <a:buFont typeface="Calibri"/>
                        <a:buNone/>
                      </a:pPr>
                      <a:r>
                        <a:rPr lang="en-GB" sz="1200" b="1"/>
                        <a:t>Outcomes</a:t>
                      </a:r>
                    </a:p>
                  </a:txBody>
                  <a:tcPr marL="91425" marR="91425" marT="91425" marB="91425"/>
                </a:tc>
                <a:tc>
                  <a:txBody>
                    <a:bodyPr/>
                    <a:lstStyle/>
                    <a:p>
                      <a:pPr marL="0" marR="0" lvl="0" indent="0" algn="ctr" rtl="0">
                        <a:spcBef>
                          <a:spcPts val="0"/>
                        </a:spcBef>
                        <a:buClr>
                          <a:schemeClr val="dk1"/>
                        </a:buClr>
                        <a:buSzPct val="25000"/>
                        <a:buFont typeface="Calibri"/>
                        <a:buNone/>
                      </a:pPr>
                      <a:r>
                        <a:rPr lang="en-GB" sz="1200" b="1"/>
                        <a:t>What needs to be done?</a:t>
                      </a:r>
                    </a:p>
                  </a:txBody>
                  <a:tcPr marL="91425" marR="91425" marT="91425" marB="91425"/>
                </a:tc>
                <a:tc>
                  <a:txBody>
                    <a:bodyPr/>
                    <a:lstStyle/>
                    <a:p>
                      <a:pPr marL="0" marR="0" lvl="0" indent="0" algn="ctr" rtl="0">
                        <a:spcBef>
                          <a:spcPts val="0"/>
                        </a:spcBef>
                        <a:buClr>
                          <a:schemeClr val="dk1"/>
                        </a:buClr>
                        <a:buSzPct val="25000"/>
                        <a:buFont typeface="Calibri"/>
                        <a:buNone/>
                      </a:pPr>
                      <a:r>
                        <a:rPr lang="en-GB" sz="1200" b="1" dirty="0"/>
                        <a:t>Indicators of success</a:t>
                      </a:r>
                    </a:p>
                  </a:txBody>
                  <a:tcPr marL="91425" marR="91425" marT="91425" marB="91425"/>
                </a:tc>
                <a:tc>
                  <a:txBody>
                    <a:bodyPr/>
                    <a:lstStyle/>
                    <a:p>
                      <a:pPr marL="0" marR="0" lvl="0" indent="0" algn="ctr" rtl="0">
                        <a:spcBef>
                          <a:spcPts val="0"/>
                        </a:spcBef>
                        <a:buClr>
                          <a:schemeClr val="dk1"/>
                        </a:buClr>
                        <a:buSzPct val="25000"/>
                        <a:buFont typeface="Calibri"/>
                        <a:buNone/>
                      </a:pPr>
                      <a:r>
                        <a:rPr lang="en-GB" sz="1200" b="1"/>
                        <a:t>Who is responsible?</a:t>
                      </a:r>
                    </a:p>
                  </a:txBody>
                  <a:tcPr marL="91425" marR="91425" marT="91425" marB="91425"/>
                </a:tc>
                <a:tc>
                  <a:txBody>
                    <a:bodyPr/>
                    <a:lstStyle/>
                    <a:p>
                      <a:pPr marL="0" marR="0" lvl="0" indent="0" algn="ctr" rtl="0">
                        <a:spcBef>
                          <a:spcPts val="0"/>
                        </a:spcBef>
                        <a:spcAft>
                          <a:spcPts val="0"/>
                        </a:spcAft>
                        <a:buClr>
                          <a:schemeClr val="dk1"/>
                        </a:buClr>
                        <a:buSzPct val="25000"/>
                        <a:buFont typeface="Calibri"/>
                        <a:buNone/>
                      </a:pPr>
                      <a:r>
                        <a:rPr lang="en-GB" sz="1200" b="1"/>
                        <a:t>Timeframe</a:t>
                      </a:r>
                    </a:p>
                    <a:p>
                      <a:pPr marL="0" marR="0" lvl="0" indent="0" algn="ctr" rtl="0">
                        <a:spcBef>
                          <a:spcPts val="0"/>
                        </a:spcBef>
                        <a:buClr>
                          <a:schemeClr val="dk1"/>
                        </a:buClr>
                        <a:buSzPct val="25000"/>
                        <a:buFont typeface="Calibri"/>
                        <a:buNone/>
                      </a:pPr>
                      <a:endParaRPr sz="1200" b="1"/>
                    </a:p>
                  </a:txBody>
                  <a:tcPr marL="91425" marR="91425" marT="91425" marB="91425"/>
                </a:tc>
              </a:tr>
              <a:tr h="3637900">
                <a:tc>
                  <a:txBody>
                    <a:bodyPr/>
                    <a:lstStyle/>
                    <a:p>
                      <a:pPr marL="0" marR="0" lvl="0" indent="0" algn="l" rtl="0">
                        <a:spcBef>
                          <a:spcPts val="0"/>
                        </a:spcBef>
                        <a:spcAft>
                          <a:spcPts val="0"/>
                        </a:spcAft>
                        <a:buClr>
                          <a:schemeClr val="dk1"/>
                        </a:buClr>
                        <a:buSzPct val="25000"/>
                        <a:buFont typeface="Calibri"/>
                        <a:buNone/>
                      </a:pPr>
                      <a:r>
                        <a:rPr lang="en-GB" sz="1200"/>
                        <a:t>2.5</a:t>
                      </a:r>
                    </a:p>
                    <a:p>
                      <a:pPr marL="0" marR="0" lvl="0" indent="0" algn="l" rtl="0">
                        <a:spcBef>
                          <a:spcPts val="0"/>
                        </a:spcBef>
                        <a:buClr>
                          <a:schemeClr val="dk1"/>
                        </a:buClr>
                        <a:buSzPct val="25000"/>
                        <a:buFont typeface="Calibri"/>
                        <a:buNone/>
                      </a:pPr>
                      <a:r>
                        <a:rPr lang="en-GB" sz="1200"/>
                        <a:t>To enhance student achievement through the development of an effective staff professional development programme focussed on collaborative teaching that uses the lens of student engagement and achievement as the point of reference.</a:t>
                      </a:r>
                    </a:p>
                  </a:txBody>
                  <a:tcPr marL="91425" marR="91425" marT="91425" marB="91425"/>
                </a:tc>
                <a:tc>
                  <a:txBody>
                    <a:bodyPr/>
                    <a:lstStyle/>
                    <a:p>
                      <a:pPr marL="0" marR="0" lvl="0" indent="0" algn="l" rtl="0">
                        <a:spcBef>
                          <a:spcPts val="0"/>
                        </a:spcBef>
                        <a:spcAft>
                          <a:spcPts val="0"/>
                        </a:spcAft>
                        <a:buClr>
                          <a:schemeClr val="dk1"/>
                        </a:buClr>
                        <a:buSzPct val="25000"/>
                        <a:buFont typeface="Calibri"/>
                        <a:buNone/>
                      </a:pPr>
                      <a:r>
                        <a:rPr lang="en-GB" sz="700" dirty="0">
                          <a:solidFill>
                            <a:schemeClr val="dk1"/>
                          </a:solidFill>
                        </a:rPr>
                        <a:t>Provide financial resource for staff to attend external/internal professional development in collaborative </a:t>
                      </a:r>
                      <a:r>
                        <a:rPr lang="en-GB" sz="700" dirty="0" smtClean="0">
                          <a:solidFill>
                            <a:schemeClr val="dk1"/>
                          </a:solidFill>
                        </a:rPr>
                        <a:t>practice and target areas of writing and mathematics.</a:t>
                      </a:r>
                      <a:endParaRPr lang="en-GB" sz="700" dirty="0">
                        <a:solidFill>
                          <a:schemeClr val="dk1"/>
                        </a:solidFill>
                      </a:endParaRPr>
                    </a:p>
                    <a:p>
                      <a:pPr marL="0" marR="0" lvl="0" indent="0" algn="l" rtl="0">
                        <a:spcBef>
                          <a:spcPts val="0"/>
                        </a:spcBef>
                        <a:spcAft>
                          <a:spcPts val="0"/>
                        </a:spcAft>
                        <a:buClr>
                          <a:schemeClr val="dk1"/>
                        </a:buClr>
                        <a:buSzPct val="25000"/>
                        <a:buFont typeface="Calibri"/>
                        <a:buNone/>
                      </a:pPr>
                      <a:endParaRPr sz="700" dirty="0">
                        <a:solidFill>
                          <a:schemeClr val="dk1"/>
                        </a:solidFill>
                      </a:endParaRPr>
                    </a:p>
                    <a:p>
                      <a:pPr marL="0" marR="0" lvl="0" indent="0" algn="l" rtl="0">
                        <a:spcBef>
                          <a:spcPts val="0"/>
                        </a:spcBef>
                        <a:spcAft>
                          <a:spcPts val="0"/>
                        </a:spcAft>
                        <a:buClr>
                          <a:schemeClr val="dk1"/>
                        </a:buClr>
                        <a:buSzPct val="25000"/>
                        <a:buFont typeface="Calibri"/>
                        <a:buNone/>
                      </a:pPr>
                      <a:r>
                        <a:rPr lang="en-GB" sz="700" dirty="0" smtClean="0">
                          <a:solidFill>
                            <a:schemeClr val="dk1"/>
                          </a:solidFill>
                        </a:rPr>
                        <a:t>Collaborative</a:t>
                      </a:r>
                      <a:r>
                        <a:rPr lang="en-GB" sz="700" baseline="0" dirty="0" smtClean="0">
                          <a:solidFill>
                            <a:schemeClr val="dk1"/>
                          </a:solidFill>
                        </a:rPr>
                        <a:t> and Personal Inquiry Cycles encourage staff to notice, investigate, make sense of what they see, prioritise action and monitor and evaluate the impact of their teaching.</a:t>
                      </a:r>
                      <a:endParaRPr lang="en-GB" sz="700" dirty="0">
                        <a:solidFill>
                          <a:schemeClr val="dk1"/>
                        </a:solidFill>
                      </a:endParaRPr>
                    </a:p>
                    <a:p>
                      <a:pPr marL="0" marR="0" lvl="0" indent="0" algn="l" rtl="0">
                        <a:spcBef>
                          <a:spcPts val="0"/>
                        </a:spcBef>
                        <a:spcAft>
                          <a:spcPts val="0"/>
                        </a:spcAft>
                        <a:buClr>
                          <a:schemeClr val="dk1"/>
                        </a:buClr>
                        <a:buSzPct val="25000"/>
                        <a:buFont typeface="Calibri"/>
                        <a:buNone/>
                      </a:pPr>
                      <a:endParaRPr sz="700" dirty="0">
                        <a:solidFill>
                          <a:schemeClr val="dk1"/>
                        </a:solidFill>
                      </a:endParaRPr>
                    </a:p>
                    <a:p>
                      <a:pPr marL="0" marR="0" lvl="0" indent="0" algn="l" rtl="0">
                        <a:spcBef>
                          <a:spcPts val="0"/>
                        </a:spcBef>
                        <a:spcAft>
                          <a:spcPts val="0"/>
                        </a:spcAft>
                        <a:buClr>
                          <a:schemeClr val="dk1"/>
                        </a:buClr>
                        <a:buSzPct val="25000"/>
                        <a:buFont typeface="Calibri"/>
                        <a:buNone/>
                      </a:pPr>
                      <a:r>
                        <a:rPr lang="en-GB" sz="700" dirty="0" smtClean="0">
                          <a:solidFill>
                            <a:schemeClr val="dk1"/>
                          </a:solidFill>
                        </a:rPr>
                        <a:t>The</a:t>
                      </a:r>
                      <a:r>
                        <a:rPr lang="en-GB" sz="700" baseline="0" dirty="0" smtClean="0">
                          <a:solidFill>
                            <a:schemeClr val="dk1"/>
                          </a:solidFill>
                        </a:rPr>
                        <a:t> a</a:t>
                      </a:r>
                      <a:r>
                        <a:rPr lang="en-GB" sz="700" dirty="0" smtClean="0">
                          <a:solidFill>
                            <a:schemeClr val="dk1"/>
                          </a:solidFill>
                        </a:rPr>
                        <a:t>lignment of  </a:t>
                      </a:r>
                      <a:r>
                        <a:rPr lang="en-GB" sz="700" dirty="0">
                          <a:solidFill>
                            <a:schemeClr val="dk1"/>
                          </a:solidFill>
                        </a:rPr>
                        <a:t>“Teaching as Inquiry” with teacher appraisal </a:t>
                      </a:r>
                      <a:r>
                        <a:rPr lang="en-GB" sz="700" dirty="0" smtClean="0">
                          <a:solidFill>
                            <a:schemeClr val="dk1"/>
                          </a:solidFill>
                        </a:rPr>
                        <a:t>processes directly linked to</a:t>
                      </a:r>
                      <a:r>
                        <a:rPr lang="en-GB" sz="700" baseline="0" dirty="0" smtClean="0">
                          <a:solidFill>
                            <a:schemeClr val="dk1"/>
                          </a:solidFill>
                        </a:rPr>
                        <a:t> professional development</a:t>
                      </a:r>
                      <a:r>
                        <a:rPr lang="en-GB" sz="700" dirty="0" smtClean="0">
                          <a:solidFill>
                            <a:schemeClr val="dk1"/>
                          </a:solidFill>
                        </a:rPr>
                        <a:t>.</a:t>
                      </a:r>
                      <a:endParaRPr lang="en-GB" sz="700" dirty="0">
                        <a:solidFill>
                          <a:schemeClr val="dk1"/>
                        </a:solidFill>
                      </a:endParaRPr>
                    </a:p>
                    <a:p>
                      <a:pPr marL="0" marR="0" lvl="0" indent="0" algn="l" rtl="0">
                        <a:spcBef>
                          <a:spcPts val="0"/>
                        </a:spcBef>
                        <a:spcAft>
                          <a:spcPts val="0"/>
                        </a:spcAft>
                        <a:buClr>
                          <a:schemeClr val="dk1"/>
                        </a:buClr>
                        <a:buSzPct val="25000"/>
                        <a:buFont typeface="Calibri"/>
                        <a:buNone/>
                      </a:pPr>
                      <a:endParaRPr sz="700" dirty="0">
                        <a:solidFill>
                          <a:schemeClr val="dk1"/>
                        </a:solidFill>
                      </a:endParaRPr>
                    </a:p>
                    <a:p>
                      <a:pPr marL="0" marR="0" lvl="0" indent="0" algn="l" rtl="0">
                        <a:spcBef>
                          <a:spcPts val="0"/>
                        </a:spcBef>
                        <a:spcAft>
                          <a:spcPts val="0"/>
                        </a:spcAft>
                        <a:buClr>
                          <a:schemeClr val="dk1"/>
                        </a:buClr>
                        <a:buSzPct val="25000"/>
                        <a:buFont typeface="Calibri"/>
                        <a:buNone/>
                      </a:pPr>
                      <a:r>
                        <a:rPr lang="en-GB" sz="700" dirty="0" smtClean="0">
                          <a:solidFill>
                            <a:schemeClr val="dk1"/>
                          </a:solidFill>
                        </a:rPr>
                        <a:t>Staff </a:t>
                      </a:r>
                      <a:r>
                        <a:rPr lang="en-GB" sz="700" dirty="0">
                          <a:solidFill>
                            <a:schemeClr val="dk1"/>
                          </a:solidFill>
                        </a:rPr>
                        <a:t>visit other schools to observe effective practice.</a:t>
                      </a:r>
                    </a:p>
                    <a:p>
                      <a:pPr marL="0" marR="0" lvl="0" indent="0" algn="l" rtl="0">
                        <a:spcBef>
                          <a:spcPts val="0"/>
                        </a:spcBef>
                        <a:spcAft>
                          <a:spcPts val="0"/>
                        </a:spcAft>
                        <a:buClr>
                          <a:schemeClr val="dk1"/>
                        </a:buClr>
                        <a:buSzPct val="25000"/>
                        <a:buFont typeface="Calibri"/>
                        <a:buNone/>
                      </a:pPr>
                      <a:endParaRPr sz="700" dirty="0">
                        <a:solidFill>
                          <a:schemeClr val="dk1"/>
                        </a:solidFill>
                      </a:endParaRPr>
                    </a:p>
                    <a:p>
                      <a:pPr marL="0" marR="0" lvl="0" indent="0" algn="l" rtl="0">
                        <a:spcBef>
                          <a:spcPts val="0"/>
                        </a:spcBef>
                        <a:spcAft>
                          <a:spcPts val="0"/>
                        </a:spcAft>
                        <a:buClr>
                          <a:schemeClr val="dk1"/>
                        </a:buClr>
                        <a:buSzPct val="25000"/>
                        <a:buFont typeface="Calibri"/>
                        <a:buNone/>
                      </a:pPr>
                      <a:r>
                        <a:rPr lang="en-GB" sz="700" dirty="0" smtClean="0">
                          <a:solidFill>
                            <a:schemeClr val="dk1"/>
                          </a:solidFill>
                        </a:rPr>
                        <a:t>Professional</a:t>
                      </a:r>
                      <a:r>
                        <a:rPr lang="en-GB" sz="700" baseline="0" dirty="0" smtClean="0">
                          <a:solidFill>
                            <a:schemeClr val="dk1"/>
                          </a:solidFill>
                        </a:rPr>
                        <a:t> contact to colleagues in other schools in our </a:t>
                      </a:r>
                      <a:r>
                        <a:rPr lang="en-GB" sz="700" baseline="0" dirty="0" err="1" smtClean="0">
                          <a:solidFill>
                            <a:schemeClr val="dk1"/>
                          </a:solidFill>
                        </a:rPr>
                        <a:t>CoL</a:t>
                      </a:r>
                      <a:r>
                        <a:rPr lang="en-GB" sz="700" baseline="0" dirty="0" smtClean="0">
                          <a:solidFill>
                            <a:schemeClr val="dk1"/>
                          </a:solidFill>
                        </a:rPr>
                        <a:t> impact on practice.</a:t>
                      </a:r>
                      <a:endParaRPr lang="en-GB" sz="700" dirty="0">
                        <a:solidFill>
                          <a:schemeClr val="dk1"/>
                        </a:solidFill>
                      </a:endParaRPr>
                    </a:p>
                    <a:p>
                      <a:pPr marL="0" marR="0" lvl="0" indent="0" algn="l" rtl="0">
                        <a:spcBef>
                          <a:spcPts val="0"/>
                        </a:spcBef>
                        <a:spcAft>
                          <a:spcPts val="0"/>
                        </a:spcAft>
                        <a:buClr>
                          <a:schemeClr val="dk1"/>
                        </a:buClr>
                        <a:buSzPct val="25000"/>
                        <a:buFont typeface="Calibri"/>
                        <a:buNone/>
                      </a:pPr>
                      <a:endParaRPr sz="700" dirty="0">
                        <a:solidFill>
                          <a:schemeClr val="dk1"/>
                        </a:solidFill>
                      </a:endParaRPr>
                    </a:p>
                    <a:p>
                      <a:pPr marL="0" marR="0" lvl="0" indent="0" algn="l" rtl="0">
                        <a:spcBef>
                          <a:spcPts val="0"/>
                        </a:spcBef>
                        <a:spcAft>
                          <a:spcPts val="0"/>
                        </a:spcAft>
                        <a:buClr>
                          <a:schemeClr val="dk1"/>
                        </a:buClr>
                        <a:buSzPct val="25000"/>
                        <a:buFont typeface="Calibri"/>
                        <a:buNone/>
                      </a:pPr>
                      <a:r>
                        <a:rPr lang="en-GB" sz="700" dirty="0" smtClean="0">
                          <a:solidFill>
                            <a:schemeClr val="dk1"/>
                          </a:solidFill>
                        </a:rPr>
                        <a:t>The curriculum framework</a:t>
                      </a:r>
                      <a:r>
                        <a:rPr lang="en-GB" sz="700" baseline="0" dirty="0" smtClean="0">
                          <a:solidFill>
                            <a:schemeClr val="dk1"/>
                          </a:solidFill>
                        </a:rPr>
                        <a:t> </a:t>
                      </a:r>
                      <a:r>
                        <a:rPr lang="mr-IN" sz="700" baseline="0" dirty="0" smtClean="0">
                          <a:solidFill>
                            <a:schemeClr val="dk1"/>
                          </a:solidFill>
                        </a:rPr>
                        <a:t>–</a:t>
                      </a:r>
                      <a:r>
                        <a:rPr lang="en-GB" sz="700" baseline="0" dirty="0" smtClean="0">
                          <a:solidFill>
                            <a:schemeClr val="dk1"/>
                          </a:solidFill>
                        </a:rPr>
                        <a:t> Dimensions  of Learning drives questions of practice and change.</a:t>
                      </a:r>
                      <a:endParaRPr lang="en-GB" sz="700" dirty="0">
                        <a:solidFill>
                          <a:schemeClr val="dk1"/>
                        </a:solidFill>
                      </a:endParaRPr>
                    </a:p>
                    <a:p>
                      <a:pPr marL="0" marR="0" lvl="0" indent="0" algn="l" rtl="0">
                        <a:spcBef>
                          <a:spcPts val="0"/>
                        </a:spcBef>
                        <a:spcAft>
                          <a:spcPts val="0"/>
                        </a:spcAft>
                        <a:buClr>
                          <a:schemeClr val="dk1"/>
                        </a:buClr>
                        <a:buSzPct val="25000"/>
                        <a:buFont typeface="Calibri"/>
                        <a:buNone/>
                      </a:pPr>
                      <a:endParaRPr sz="900" dirty="0">
                        <a:solidFill>
                          <a:schemeClr val="dk1"/>
                        </a:solidFill>
                      </a:endParaRPr>
                    </a:p>
                    <a:p>
                      <a:pPr marL="0" marR="0" lvl="0" indent="0" algn="l" rtl="0">
                        <a:spcBef>
                          <a:spcPts val="0"/>
                        </a:spcBef>
                        <a:buClr>
                          <a:schemeClr val="dk1"/>
                        </a:buClr>
                        <a:buSzPct val="25000"/>
                        <a:buFont typeface="Calibri"/>
                        <a:buNone/>
                      </a:pPr>
                      <a:endParaRPr sz="900" dirty="0">
                        <a:solidFill>
                          <a:schemeClr val="dk1"/>
                        </a:solidFill>
                      </a:endParaRPr>
                    </a:p>
                  </a:txBody>
                  <a:tcPr marL="91425" marR="91425" marT="91425" marB="91425"/>
                </a:tc>
                <a:tc>
                  <a:txBody>
                    <a:bodyPr/>
                    <a:lstStyle/>
                    <a:p>
                      <a:pPr marL="0" marR="0" lvl="0" indent="0" algn="l" rtl="0">
                        <a:spcBef>
                          <a:spcPts val="0"/>
                        </a:spcBef>
                        <a:spcAft>
                          <a:spcPts val="0"/>
                        </a:spcAft>
                        <a:buClr>
                          <a:schemeClr val="dk1"/>
                        </a:buClr>
                        <a:buSzPct val="25000"/>
                        <a:buFont typeface="Calibri"/>
                        <a:buNone/>
                      </a:pPr>
                      <a:r>
                        <a:rPr lang="en-GB" sz="800" dirty="0"/>
                        <a:t>Staff collaborate for the best outcomes for students as evidenced in planning and reflections.</a:t>
                      </a:r>
                    </a:p>
                    <a:p>
                      <a:pPr marL="0" marR="0" lvl="0" indent="0" algn="l" rtl="0">
                        <a:spcBef>
                          <a:spcPts val="0"/>
                        </a:spcBef>
                        <a:spcAft>
                          <a:spcPts val="0"/>
                        </a:spcAft>
                        <a:buClr>
                          <a:schemeClr val="dk1"/>
                        </a:buClr>
                        <a:buSzPct val="25000"/>
                        <a:buFont typeface="Calibri"/>
                        <a:buNone/>
                      </a:pPr>
                      <a:endParaRPr sz="800" dirty="0"/>
                    </a:p>
                    <a:p>
                      <a:pPr marL="0" marR="0" lvl="0" indent="0" algn="l" rtl="0">
                        <a:spcBef>
                          <a:spcPts val="0"/>
                        </a:spcBef>
                        <a:spcAft>
                          <a:spcPts val="0"/>
                        </a:spcAft>
                        <a:buClr>
                          <a:schemeClr val="dk1"/>
                        </a:buClr>
                        <a:buSzPct val="25000"/>
                        <a:buFont typeface="Calibri"/>
                        <a:buNone/>
                      </a:pPr>
                      <a:r>
                        <a:rPr lang="en-GB" sz="800" dirty="0"/>
                        <a:t>Develop a “Sustainability Plan” for delivery of collaborative practice </a:t>
                      </a:r>
                      <a:r>
                        <a:rPr lang="en-GB" sz="800" dirty="0" smtClean="0"/>
                        <a:t>across all areas of the</a:t>
                      </a:r>
                      <a:r>
                        <a:rPr lang="en-GB" sz="800" baseline="0" dirty="0" smtClean="0"/>
                        <a:t> curriculum.</a:t>
                      </a:r>
                      <a:endParaRPr lang="en-GB" sz="800" dirty="0"/>
                    </a:p>
                    <a:p>
                      <a:pPr marL="0" marR="0" lvl="0" indent="0" algn="l" rtl="0">
                        <a:spcBef>
                          <a:spcPts val="0"/>
                        </a:spcBef>
                        <a:spcAft>
                          <a:spcPts val="0"/>
                        </a:spcAft>
                        <a:buClr>
                          <a:schemeClr val="dk1"/>
                        </a:buClr>
                        <a:buSzPct val="25000"/>
                        <a:buFont typeface="Calibri"/>
                        <a:buNone/>
                      </a:pPr>
                      <a:endParaRPr sz="800" dirty="0"/>
                    </a:p>
                    <a:p>
                      <a:pPr marL="0" marR="0" lvl="0" indent="0" algn="l" rtl="0">
                        <a:spcBef>
                          <a:spcPts val="0"/>
                        </a:spcBef>
                        <a:spcAft>
                          <a:spcPts val="0"/>
                        </a:spcAft>
                        <a:buClr>
                          <a:schemeClr val="dk1"/>
                        </a:buClr>
                        <a:buSzPct val="25000"/>
                        <a:buFont typeface="Calibri"/>
                        <a:buNone/>
                      </a:pPr>
                      <a:r>
                        <a:rPr lang="en-GB" sz="800" dirty="0"/>
                        <a:t>Professional Learning Programs will focus on </a:t>
                      </a:r>
                      <a:r>
                        <a:rPr lang="en-GB" sz="800" dirty="0" smtClean="0"/>
                        <a:t>understanding</a:t>
                      </a:r>
                      <a:r>
                        <a:rPr lang="en-GB" sz="800" baseline="0" dirty="0" smtClean="0"/>
                        <a:t> the significance of Learning Progressions and document links to best practice</a:t>
                      </a:r>
                      <a:r>
                        <a:rPr lang="en-GB" sz="800" dirty="0" smtClean="0"/>
                        <a:t>, </a:t>
                      </a:r>
                      <a:endParaRPr lang="en-GB" sz="800" dirty="0"/>
                    </a:p>
                    <a:p>
                      <a:pPr marL="0" marR="0" lvl="0" indent="0" algn="l" rtl="0">
                        <a:spcBef>
                          <a:spcPts val="0"/>
                        </a:spcBef>
                        <a:spcAft>
                          <a:spcPts val="0"/>
                        </a:spcAft>
                        <a:buClr>
                          <a:schemeClr val="dk1"/>
                        </a:buClr>
                        <a:buSzPct val="25000"/>
                        <a:buFont typeface="Calibri"/>
                        <a:buNone/>
                      </a:pPr>
                      <a:endParaRPr sz="800" dirty="0"/>
                    </a:p>
                    <a:p>
                      <a:pPr marL="0" marR="0" lvl="0" indent="0" algn="l" rtl="0">
                        <a:spcBef>
                          <a:spcPts val="0"/>
                        </a:spcBef>
                        <a:spcAft>
                          <a:spcPts val="0"/>
                        </a:spcAft>
                        <a:buClr>
                          <a:schemeClr val="dk1"/>
                        </a:buClr>
                        <a:buSzPct val="25000"/>
                        <a:buFont typeface="Calibri"/>
                        <a:buNone/>
                      </a:pPr>
                      <a:r>
                        <a:rPr lang="en-GB" sz="800" dirty="0"/>
                        <a:t>Strengthening of Assessment processes and </a:t>
                      </a:r>
                      <a:r>
                        <a:rPr lang="en-GB" sz="800" dirty="0" smtClean="0"/>
                        <a:t>aligning</a:t>
                      </a:r>
                      <a:r>
                        <a:rPr lang="en-GB" sz="800" baseline="0" dirty="0" smtClean="0"/>
                        <a:t> a range of assessment tools that are consistently used to gather evidence for progress and achievement</a:t>
                      </a:r>
                      <a:endParaRPr sz="800" dirty="0"/>
                    </a:p>
                    <a:p>
                      <a:pPr marL="0" marR="0" lvl="0" indent="0" algn="l" rtl="0">
                        <a:spcBef>
                          <a:spcPts val="0"/>
                        </a:spcBef>
                        <a:buClr>
                          <a:schemeClr val="dk1"/>
                        </a:buClr>
                        <a:buSzPct val="25000"/>
                        <a:buFont typeface="Calibri"/>
                        <a:buNone/>
                      </a:pPr>
                      <a:endParaRPr sz="900" dirty="0"/>
                    </a:p>
                  </a:txBody>
                  <a:tcPr marL="91425" marR="91425" marT="91425" marB="91425"/>
                </a:tc>
                <a:tc>
                  <a:txBody>
                    <a:bodyPr/>
                    <a:lstStyle/>
                    <a:p>
                      <a:pPr marL="0" marR="0" lvl="0" indent="0" algn="ctr" rtl="0">
                        <a:spcBef>
                          <a:spcPts val="0"/>
                        </a:spcBef>
                        <a:spcAft>
                          <a:spcPts val="0"/>
                        </a:spcAft>
                        <a:buClr>
                          <a:schemeClr val="dk1"/>
                        </a:buClr>
                        <a:buSzPct val="25000"/>
                        <a:buFont typeface="Calibri"/>
                        <a:buNone/>
                      </a:pPr>
                      <a:r>
                        <a:rPr lang="en-GB" sz="1200" dirty="0"/>
                        <a:t>Principal</a:t>
                      </a:r>
                    </a:p>
                    <a:p>
                      <a:pPr marL="0" marR="0" lvl="0" indent="0" algn="ctr" rtl="0">
                        <a:spcBef>
                          <a:spcPts val="0"/>
                        </a:spcBef>
                        <a:spcAft>
                          <a:spcPts val="0"/>
                        </a:spcAft>
                        <a:buClr>
                          <a:schemeClr val="dk1"/>
                        </a:buClr>
                        <a:buSzPct val="25000"/>
                        <a:buFont typeface="Calibri"/>
                        <a:buNone/>
                      </a:pPr>
                      <a:r>
                        <a:rPr lang="en-GB" sz="1200" dirty="0"/>
                        <a:t>DP and AP</a:t>
                      </a:r>
                    </a:p>
                    <a:p>
                      <a:pPr marL="0" marR="0" lvl="0" indent="0" algn="ctr" rtl="0">
                        <a:spcBef>
                          <a:spcPts val="0"/>
                        </a:spcBef>
                        <a:spcAft>
                          <a:spcPts val="0"/>
                        </a:spcAft>
                        <a:buClr>
                          <a:schemeClr val="dk1"/>
                        </a:buClr>
                        <a:buSzPct val="25000"/>
                        <a:buFont typeface="Calibri"/>
                        <a:buNone/>
                      </a:pPr>
                      <a:r>
                        <a:rPr lang="en-GB" sz="1200" dirty="0"/>
                        <a:t>Teaching Staff</a:t>
                      </a:r>
                    </a:p>
                    <a:p>
                      <a:pPr marL="0" marR="0" lvl="0" indent="0" algn="ctr" rtl="0">
                        <a:spcBef>
                          <a:spcPts val="0"/>
                        </a:spcBef>
                        <a:spcAft>
                          <a:spcPts val="0"/>
                        </a:spcAft>
                        <a:buClr>
                          <a:schemeClr val="dk1"/>
                        </a:buClr>
                        <a:buSzPct val="25000"/>
                        <a:buFont typeface="Calibri"/>
                        <a:buNone/>
                      </a:pPr>
                      <a:r>
                        <a:rPr lang="en-GB" sz="1200" dirty="0"/>
                        <a:t>Support Staff</a:t>
                      </a:r>
                    </a:p>
                    <a:p>
                      <a:pPr marL="0" marR="0" lvl="0" indent="0" algn="ctr" rtl="0">
                        <a:spcBef>
                          <a:spcPts val="0"/>
                        </a:spcBef>
                        <a:spcAft>
                          <a:spcPts val="0"/>
                        </a:spcAft>
                        <a:buClr>
                          <a:schemeClr val="dk1"/>
                        </a:buClr>
                        <a:buSzPct val="25000"/>
                        <a:buFont typeface="Calibri"/>
                        <a:buNone/>
                      </a:pPr>
                      <a:endParaRPr sz="1200" dirty="0"/>
                    </a:p>
                    <a:p>
                      <a:pPr marL="0" marR="0" lvl="0" indent="0" algn="ctr" rtl="0">
                        <a:spcBef>
                          <a:spcPts val="0"/>
                        </a:spcBef>
                        <a:spcAft>
                          <a:spcPts val="0"/>
                        </a:spcAft>
                        <a:buClr>
                          <a:schemeClr val="dk1"/>
                        </a:buClr>
                        <a:buSzPct val="25000"/>
                        <a:buFont typeface="Calibri"/>
                        <a:buNone/>
                      </a:pPr>
                      <a:endParaRPr sz="1200" dirty="0"/>
                    </a:p>
                    <a:p>
                      <a:pPr marL="0" marR="0" lvl="0" indent="0" algn="ctr" rtl="0">
                        <a:spcBef>
                          <a:spcPts val="0"/>
                        </a:spcBef>
                        <a:buClr>
                          <a:schemeClr val="dk1"/>
                        </a:buClr>
                        <a:buSzPct val="25000"/>
                        <a:buFont typeface="Calibri"/>
                        <a:buNone/>
                      </a:pPr>
                      <a:r>
                        <a:rPr lang="en-GB" sz="1200" dirty="0" smtClean="0"/>
                        <a:t>Professional</a:t>
                      </a:r>
                      <a:r>
                        <a:rPr lang="en-GB" sz="1200" baseline="0" dirty="0" smtClean="0"/>
                        <a:t> Learning programs offered by Across School Teachers and Expert Partner of </a:t>
                      </a:r>
                      <a:r>
                        <a:rPr lang="en-GB" sz="1200" baseline="0" dirty="0" err="1" smtClean="0"/>
                        <a:t>Te</a:t>
                      </a:r>
                      <a:r>
                        <a:rPr lang="en-GB" sz="1200" baseline="0" dirty="0" smtClean="0"/>
                        <a:t> Mana </a:t>
                      </a:r>
                      <a:r>
                        <a:rPr lang="en-GB" sz="1200" baseline="0" dirty="0" err="1" smtClean="0"/>
                        <a:t>Raupo</a:t>
                      </a:r>
                      <a:endParaRPr lang="en-GB" sz="1200" baseline="0" dirty="0" smtClean="0"/>
                    </a:p>
                    <a:p>
                      <a:pPr marL="0" marR="0" lvl="0" indent="0" algn="ctr" rtl="0">
                        <a:spcBef>
                          <a:spcPts val="0"/>
                        </a:spcBef>
                        <a:buClr>
                          <a:schemeClr val="dk1"/>
                        </a:buClr>
                        <a:buSzPct val="25000"/>
                        <a:buFont typeface="Calibri"/>
                        <a:buNone/>
                      </a:pPr>
                      <a:r>
                        <a:rPr lang="en-GB" sz="1200" baseline="0" dirty="0" smtClean="0"/>
                        <a:t>(</a:t>
                      </a:r>
                      <a:r>
                        <a:rPr lang="en-GB" sz="1200" baseline="0" dirty="0" err="1" smtClean="0"/>
                        <a:t>CoL</a:t>
                      </a:r>
                      <a:r>
                        <a:rPr lang="en-GB" sz="1200" baseline="0" dirty="0" smtClean="0"/>
                        <a:t>)</a:t>
                      </a:r>
                      <a:endParaRPr lang="en-GB" sz="1200" dirty="0"/>
                    </a:p>
                  </a:txBody>
                  <a:tcPr marL="91425" marR="91425" marT="91425" marB="91425"/>
                </a:tc>
                <a:tc>
                  <a:txBody>
                    <a:bodyPr/>
                    <a:lstStyle/>
                    <a:p>
                      <a:pPr marL="0" marR="0" lvl="0" indent="0" algn="ctr" rtl="0">
                        <a:spcBef>
                          <a:spcPts val="0"/>
                        </a:spcBef>
                        <a:spcAft>
                          <a:spcPts val="0"/>
                        </a:spcAft>
                        <a:buClr>
                          <a:schemeClr val="dk1"/>
                        </a:buClr>
                        <a:buSzPct val="25000"/>
                        <a:buFont typeface="Calibri"/>
                        <a:buNone/>
                      </a:pPr>
                      <a:r>
                        <a:rPr lang="en-GB" sz="1200" dirty="0"/>
                        <a:t>All Year</a:t>
                      </a:r>
                    </a:p>
                    <a:p>
                      <a:pPr marL="0" marR="0" lvl="0" indent="0" algn="ctr" rtl="0">
                        <a:spcBef>
                          <a:spcPts val="0"/>
                        </a:spcBef>
                        <a:spcAft>
                          <a:spcPts val="0"/>
                        </a:spcAft>
                        <a:buClr>
                          <a:schemeClr val="dk1"/>
                        </a:buClr>
                        <a:buSzPct val="25000"/>
                        <a:buFont typeface="Calibri"/>
                        <a:buNone/>
                      </a:pPr>
                      <a:endParaRPr sz="1200" dirty="0"/>
                    </a:p>
                    <a:p>
                      <a:pPr marL="0" marR="0" lvl="0" indent="0" algn="ctr" rtl="0">
                        <a:spcBef>
                          <a:spcPts val="0"/>
                        </a:spcBef>
                        <a:buClr>
                          <a:schemeClr val="dk1"/>
                        </a:buClr>
                        <a:buSzPct val="25000"/>
                        <a:buFont typeface="Calibri"/>
                        <a:buNone/>
                      </a:pPr>
                      <a:r>
                        <a:rPr lang="en-GB" sz="1200" baseline="0" dirty="0" smtClean="0"/>
                        <a:t> Term Reviews</a:t>
                      </a:r>
                    </a:p>
                    <a:p>
                      <a:pPr marL="0" marR="0" lvl="0" indent="0" algn="ctr" rtl="0">
                        <a:spcBef>
                          <a:spcPts val="0"/>
                        </a:spcBef>
                        <a:buClr>
                          <a:schemeClr val="dk1"/>
                        </a:buClr>
                        <a:buSzPct val="25000"/>
                        <a:buFont typeface="Calibri"/>
                        <a:buNone/>
                      </a:pPr>
                      <a:endParaRPr lang="en-GB" sz="1200" baseline="0" dirty="0" smtClean="0"/>
                    </a:p>
                    <a:p>
                      <a:pPr marL="0" marR="0" lvl="0" indent="0" algn="ctr" rtl="0">
                        <a:spcBef>
                          <a:spcPts val="0"/>
                        </a:spcBef>
                        <a:buClr>
                          <a:schemeClr val="dk1"/>
                        </a:buClr>
                        <a:buSzPct val="25000"/>
                        <a:buFont typeface="Calibri"/>
                        <a:buNone/>
                      </a:pPr>
                      <a:r>
                        <a:rPr lang="en-GB" sz="1200" baseline="0" dirty="0" smtClean="0"/>
                        <a:t>End of Year Analysis</a:t>
                      </a:r>
                      <a:endParaRPr lang="en-GB" sz="1200" dirty="0"/>
                    </a:p>
                  </a:txBody>
                  <a:tcPr marL="91425" marR="91425" marT="91425" marB="91425"/>
                </a:tc>
              </a:tr>
            </a:tbl>
          </a:graphicData>
        </a:graphic>
      </p:graphicFrame>
      <p:sp>
        <p:nvSpPr>
          <p:cNvPr id="226" name="Shape 226"/>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GB" sz="1000" b="0" i="0" u="none" strike="noStrike" cap="none">
                <a:solidFill>
                  <a:schemeClr val="dk2"/>
                </a:solidFill>
                <a:latin typeface="Arial"/>
                <a:ea typeface="Arial"/>
                <a:cs typeface="Arial"/>
                <a:sym typeface="Arial"/>
              </a:rPr>
              <a:t>16</a:t>
            </a:fld>
            <a:endParaRPr lang="en-GB" sz="1000" b="0" i="0" u="none" strike="noStrike" cap="none">
              <a:solidFill>
                <a:schemeClr val="dk2"/>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311700" y="375530"/>
            <a:ext cx="8520599" cy="572085"/>
          </a:xfrm>
          <a:prstGeom prst="rect">
            <a:avLst/>
          </a:prstGeom>
          <a:noFill/>
          <a:ln>
            <a:noFill/>
          </a:ln>
        </p:spPr>
        <p:txBody>
          <a:bodyPr lIns="91425" tIns="91425" rIns="91425" bIns="91425" anchor="t" anchorCtr="0">
            <a:noAutofit/>
          </a:bodyPr>
          <a:lstStyle/>
          <a:p>
            <a:pPr marL="0" marR="0" lvl="0" indent="0" algn="ctr" rtl="0">
              <a:spcBef>
                <a:spcPts val="0"/>
              </a:spcBef>
              <a:buClr>
                <a:schemeClr val="dk1"/>
              </a:buClr>
              <a:buSzPct val="25000"/>
              <a:buFont typeface="Calibri"/>
              <a:buNone/>
            </a:pPr>
            <a:r>
              <a:rPr lang="en-GB" sz="1600" b="1" i="0" u="none" strike="noStrike" cap="none" dirty="0">
                <a:solidFill>
                  <a:schemeClr val="dk1"/>
                </a:solidFill>
                <a:latin typeface="Calibri"/>
                <a:ea typeface="Calibri"/>
                <a:cs typeface="Calibri"/>
                <a:sym typeface="Calibri"/>
              </a:rPr>
              <a:t>Strategic Area 3</a:t>
            </a:r>
            <a:r>
              <a:rPr lang="en-GB" sz="1600" b="0" i="0" u="none" strike="noStrike" cap="none" dirty="0">
                <a:solidFill>
                  <a:schemeClr val="dk1"/>
                </a:solidFill>
                <a:latin typeface="Calibri"/>
                <a:ea typeface="Calibri"/>
                <a:cs typeface="Calibri"/>
                <a:sym typeface="Calibri"/>
              </a:rPr>
              <a:t>: </a:t>
            </a:r>
            <a:r>
              <a:rPr lang="en-GB" sz="1600" b="1" i="0" u="none" strike="noStrike" cap="none" dirty="0">
                <a:solidFill>
                  <a:schemeClr val="dk1"/>
                </a:solidFill>
                <a:latin typeface="Calibri"/>
                <a:ea typeface="Calibri"/>
                <a:cs typeface="Calibri"/>
                <a:sym typeface="Calibri"/>
              </a:rPr>
              <a:t>Community and Environment </a:t>
            </a:r>
            <a:br>
              <a:rPr lang="en-GB" sz="1600" b="1" i="0" u="none" strike="noStrike" cap="none" dirty="0">
                <a:solidFill>
                  <a:schemeClr val="dk1"/>
                </a:solidFill>
                <a:latin typeface="Calibri"/>
                <a:ea typeface="Calibri"/>
                <a:cs typeface="Calibri"/>
                <a:sym typeface="Calibri"/>
              </a:rPr>
            </a:br>
            <a:r>
              <a:rPr lang="en-GB" sz="1600" b="1" i="0" u="none" strike="noStrike" cap="none" dirty="0">
                <a:solidFill>
                  <a:schemeClr val="dk1"/>
                </a:solidFill>
                <a:latin typeface="Calibri"/>
                <a:ea typeface="Calibri"/>
                <a:cs typeface="Calibri"/>
                <a:sym typeface="Calibri"/>
              </a:rPr>
              <a:t>Strategic Goal 3</a:t>
            </a:r>
            <a:r>
              <a:rPr lang="en-GB" sz="1600" b="0" i="0" u="none" strike="noStrike" cap="none" dirty="0">
                <a:solidFill>
                  <a:schemeClr val="dk1"/>
                </a:solidFill>
                <a:latin typeface="Calibri"/>
                <a:ea typeface="Calibri"/>
                <a:cs typeface="Calibri"/>
                <a:sym typeface="Calibri"/>
              </a:rPr>
              <a:t>: </a:t>
            </a:r>
            <a:r>
              <a:rPr lang="en-GB" sz="1200" dirty="0" smtClean="0"/>
              <a:t>To create a culturally responsive, supportive environment through the enhancement of community engagement.</a:t>
            </a:r>
            <a:endParaRPr lang="en-GB" sz="1200" b="0" i="0" u="none" strike="noStrike" cap="none" dirty="0">
              <a:solidFill>
                <a:schemeClr val="dk1"/>
              </a:solidFill>
              <a:latin typeface="Calibri"/>
              <a:ea typeface="Calibri"/>
              <a:cs typeface="Calibri"/>
              <a:sym typeface="Calibri"/>
            </a:endParaRPr>
          </a:p>
        </p:txBody>
      </p:sp>
      <p:graphicFrame>
        <p:nvGraphicFramePr>
          <p:cNvPr id="232" name="Shape 232"/>
          <p:cNvGraphicFramePr/>
          <p:nvPr>
            <p:extLst>
              <p:ext uri="{D42A27DB-BD31-4B8C-83A1-F6EECF244321}">
                <p14:modId xmlns:p14="http://schemas.microsoft.com/office/powerpoint/2010/main" val="1576851660"/>
              </p:ext>
            </p:extLst>
          </p:nvPr>
        </p:nvGraphicFramePr>
        <p:xfrm>
          <a:off x="952500" y="1205345"/>
          <a:ext cx="7239000" cy="3822480"/>
        </p:xfrm>
        <a:graphic>
          <a:graphicData uri="http://schemas.openxmlformats.org/drawingml/2006/table">
            <a:tbl>
              <a:tblPr>
                <a:noFill/>
                <a:tableStyleId>{DB44AA85-FB77-4D4D-A274-E555D752C473}</a:tableStyleId>
              </a:tblPr>
              <a:tblGrid>
                <a:gridCol w="1447800"/>
                <a:gridCol w="1447800"/>
                <a:gridCol w="1447800"/>
                <a:gridCol w="1447800"/>
                <a:gridCol w="1447800"/>
              </a:tblGrid>
              <a:tr h="564105">
                <a:tc>
                  <a:txBody>
                    <a:bodyPr/>
                    <a:lstStyle/>
                    <a:p>
                      <a:pPr marL="0" marR="0" lvl="0" indent="0" algn="ctr" rtl="0">
                        <a:spcBef>
                          <a:spcPts val="0"/>
                        </a:spcBef>
                        <a:buClr>
                          <a:schemeClr val="dk1"/>
                        </a:buClr>
                        <a:buSzPct val="25000"/>
                        <a:buFont typeface="Calibri"/>
                        <a:buNone/>
                      </a:pPr>
                      <a:r>
                        <a:rPr lang="en-GB" sz="1000" b="1"/>
                        <a:t>Outcomes</a:t>
                      </a:r>
                    </a:p>
                  </a:txBody>
                  <a:tcPr marL="91425" marR="91425" marT="91425" marB="91425"/>
                </a:tc>
                <a:tc>
                  <a:txBody>
                    <a:bodyPr/>
                    <a:lstStyle/>
                    <a:p>
                      <a:pPr marL="0" marR="0" lvl="0" indent="0" algn="ctr" rtl="0">
                        <a:spcBef>
                          <a:spcPts val="0"/>
                        </a:spcBef>
                        <a:buClr>
                          <a:schemeClr val="dk1"/>
                        </a:buClr>
                        <a:buSzPct val="25000"/>
                        <a:buFont typeface="Calibri"/>
                        <a:buNone/>
                      </a:pPr>
                      <a:r>
                        <a:rPr lang="en-GB" sz="1000" b="1"/>
                        <a:t>What needs to be done?</a:t>
                      </a:r>
                    </a:p>
                  </a:txBody>
                  <a:tcPr marL="91425" marR="91425" marT="91425" marB="91425"/>
                </a:tc>
                <a:tc>
                  <a:txBody>
                    <a:bodyPr/>
                    <a:lstStyle/>
                    <a:p>
                      <a:pPr marL="0" marR="0" lvl="0" indent="0" algn="ctr" rtl="0">
                        <a:spcBef>
                          <a:spcPts val="0"/>
                        </a:spcBef>
                        <a:buClr>
                          <a:schemeClr val="dk1"/>
                        </a:buClr>
                        <a:buSzPct val="25000"/>
                        <a:buFont typeface="Calibri"/>
                        <a:buNone/>
                      </a:pPr>
                      <a:r>
                        <a:rPr lang="en-GB" sz="1000" b="1"/>
                        <a:t>Indicators of Success</a:t>
                      </a:r>
                    </a:p>
                  </a:txBody>
                  <a:tcPr marL="91425" marR="91425" marT="91425" marB="91425"/>
                </a:tc>
                <a:tc>
                  <a:txBody>
                    <a:bodyPr/>
                    <a:lstStyle/>
                    <a:p>
                      <a:pPr marL="0" marR="0" lvl="0" indent="0" algn="ctr" rtl="0">
                        <a:spcBef>
                          <a:spcPts val="0"/>
                        </a:spcBef>
                        <a:buClr>
                          <a:schemeClr val="dk1"/>
                        </a:buClr>
                        <a:buSzPct val="25000"/>
                        <a:buFont typeface="Calibri"/>
                        <a:buNone/>
                      </a:pPr>
                      <a:r>
                        <a:rPr lang="en-GB" sz="1000" b="1"/>
                        <a:t>Who is responsible?</a:t>
                      </a:r>
                    </a:p>
                  </a:txBody>
                  <a:tcPr marL="91425" marR="91425" marT="91425" marB="91425"/>
                </a:tc>
                <a:tc>
                  <a:txBody>
                    <a:bodyPr/>
                    <a:lstStyle/>
                    <a:p>
                      <a:pPr marL="0" marR="0" lvl="0" indent="0" algn="ctr" rtl="0">
                        <a:spcBef>
                          <a:spcPts val="0"/>
                        </a:spcBef>
                        <a:buClr>
                          <a:schemeClr val="dk1"/>
                        </a:buClr>
                        <a:buSzPct val="25000"/>
                        <a:buFont typeface="Calibri"/>
                        <a:buNone/>
                      </a:pPr>
                      <a:r>
                        <a:rPr lang="en-GB" sz="1000" b="1"/>
                        <a:t>Timeframe</a:t>
                      </a:r>
                    </a:p>
                  </a:txBody>
                  <a:tcPr marL="91425" marR="91425" marT="91425" marB="91425"/>
                </a:tc>
              </a:tr>
              <a:tr h="1507000">
                <a:tc>
                  <a:txBody>
                    <a:bodyPr/>
                    <a:lstStyle/>
                    <a:p>
                      <a:pPr marL="0" marR="0" lvl="0" indent="0" algn="l" rtl="0">
                        <a:spcBef>
                          <a:spcPts val="0"/>
                        </a:spcBef>
                        <a:spcAft>
                          <a:spcPts val="0"/>
                        </a:spcAft>
                        <a:buClr>
                          <a:schemeClr val="dk1"/>
                        </a:buClr>
                        <a:buSzPct val="25000"/>
                        <a:buFont typeface="Calibri"/>
                        <a:buNone/>
                      </a:pPr>
                      <a:r>
                        <a:rPr lang="en-GB" sz="1000"/>
                        <a:t>3.1</a:t>
                      </a:r>
                    </a:p>
                    <a:p>
                      <a:pPr marL="0" marR="0" lvl="0" indent="0" algn="l" rtl="0">
                        <a:spcBef>
                          <a:spcPts val="0"/>
                        </a:spcBef>
                        <a:spcAft>
                          <a:spcPts val="0"/>
                        </a:spcAft>
                        <a:buClr>
                          <a:schemeClr val="dk1"/>
                        </a:buClr>
                        <a:buSzPct val="25000"/>
                        <a:buFont typeface="Calibri"/>
                        <a:buNone/>
                      </a:pPr>
                      <a:r>
                        <a:rPr lang="en-GB" sz="1000">
                          <a:solidFill>
                            <a:schemeClr val="dk1"/>
                          </a:solidFill>
                        </a:rPr>
                        <a:t>Develop and maintain clear reciprocal communication protocols for our community.</a:t>
                      </a:r>
                    </a:p>
                    <a:p>
                      <a:pPr marL="0" marR="0" lvl="0" indent="0" algn="l" rtl="0">
                        <a:spcBef>
                          <a:spcPts val="0"/>
                        </a:spcBef>
                        <a:spcAft>
                          <a:spcPts val="0"/>
                        </a:spcAft>
                        <a:buClr>
                          <a:schemeClr val="dk1"/>
                        </a:buClr>
                        <a:buSzPct val="25000"/>
                        <a:buFont typeface="Calibri"/>
                        <a:buNone/>
                      </a:pPr>
                      <a:endParaRPr sz="1000">
                        <a:solidFill>
                          <a:schemeClr val="dk1"/>
                        </a:solidFill>
                      </a:endParaRPr>
                    </a:p>
                    <a:p>
                      <a:pPr marL="0" marR="0" lvl="0" indent="0" algn="l" rtl="0">
                        <a:spcBef>
                          <a:spcPts val="0"/>
                        </a:spcBef>
                        <a:spcAft>
                          <a:spcPts val="0"/>
                        </a:spcAft>
                        <a:buClr>
                          <a:schemeClr val="dk1"/>
                        </a:buClr>
                        <a:buSzPct val="25000"/>
                        <a:buFont typeface="Calibri"/>
                        <a:buNone/>
                      </a:pPr>
                      <a:endParaRPr sz="1000">
                        <a:solidFill>
                          <a:schemeClr val="dk1"/>
                        </a:solidFill>
                      </a:endParaRPr>
                    </a:p>
                    <a:p>
                      <a:pPr marL="0" marR="0" lvl="0" indent="0" algn="l" rtl="0">
                        <a:spcBef>
                          <a:spcPts val="0"/>
                        </a:spcBef>
                        <a:buClr>
                          <a:schemeClr val="dk1"/>
                        </a:buClr>
                        <a:buSzPct val="25000"/>
                        <a:buFont typeface="Calibri"/>
                        <a:buNone/>
                      </a:pPr>
                      <a:endParaRPr sz="1000"/>
                    </a:p>
                  </a:txBody>
                  <a:tcPr marL="91425" marR="91425" marT="91425" marB="91425"/>
                </a:tc>
                <a:tc>
                  <a:txBody>
                    <a:bodyPr/>
                    <a:lstStyle/>
                    <a:p>
                      <a:pPr marL="0" marR="0" lvl="0" indent="0" algn="l" rtl="0">
                        <a:spcBef>
                          <a:spcPts val="0"/>
                        </a:spcBef>
                        <a:buClr>
                          <a:schemeClr val="dk1"/>
                        </a:buClr>
                        <a:buSzPct val="25000"/>
                        <a:buFont typeface="Calibri"/>
                        <a:buNone/>
                      </a:pPr>
                      <a:r>
                        <a:rPr lang="en-GB" sz="900">
                          <a:solidFill>
                            <a:schemeClr val="dk1"/>
                          </a:solidFill>
                        </a:rPr>
                        <a:t>Continue and develop innovative ways to communicate student learning to family and whanau (student conferences, reports, meetings, parent forums and education briefings).</a:t>
                      </a:r>
                    </a:p>
                  </a:txBody>
                  <a:tcPr marL="91425" marR="91425" marT="91425" marB="91425"/>
                </a:tc>
                <a:tc>
                  <a:txBody>
                    <a:bodyPr/>
                    <a:lstStyle/>
                    <a:p>
                      <a:pPr marL="0" marR="0" lvl="0" indent="0" algn="l" rtl="0">
                        <a:spcBef>
                          <a:spcPts val="0"/>
                        </a:spcBef>
                        <a:spcAft>
                          <a:spcPts val="0"/>
                        </a:spcAft>
                        <a:buClr>
                          <a:schemeClr val="dk1"/>
                        </a:buClr>
                        <a:buSzPct val="25000"/>
                        <a:buFont typeface="Calibri"/>
                        <a:buNone/>
                      </a:pPr>
                      <a:r>
                        <a:rPr lang="en-GB" sz="800"/>
                        <a:t>Reporting patterns reviewed to align with collaborative practice.</a:t>
                      </a:r>
                    </a:p>
                    <a:p>
                      <a:pPr marL="0" marR="0" lvl="0" indent="0" algn="l" rtl="0">
                        <a:spcBef>
                          <a:spcPts val="0"/>
                        </a:spcBef>
                        <a:spcAft>
                          <a:spcPts val="0"/>
                        </a:spcAft>
                        <a:buClr>
                          <a:schemeClr val="dk1"/>
                        </a:buClr>
                        <a:buSzPct val="25000"/>
                        <a:buFont typeface="Calibri"/>
                        <a:buNone/>
                      </a:pPr>
                      <a:endParaRPr sz="800"/>
                    </a:p>
                    <a:p>
                      <a:pPr marL="0" marR="0" lvl="0" indent="0" algn="l" rtl="0">
                        <a:spcBef>
                          <a:spcPts val="0"/>
                        </a:spcBef>
                        <a:spcAft>
                          <a:spcPts val="0"/>
                        </a:spcAft>
                        <a:buClr>
                          <a:schemeClr val="dk1"/>
                        </a:buClr>
                        <a:buSzPct val="25000"/>
                        <a:buFont typeface="Calibri"/>
                        <a:buNone/>
                      </a:pPr>
                      <a:r>
                        <a:rPr lang="en-GB" sz="800"/>
                        <a:t>Transparent reporting systems to parents and whanau are a regular feature of communication.</a:t>
                      </a:r>
                    </a:p>
                    <a:p>
                      <a:pPr marL="0" marR="0" lvl="0" indent="0" algn="l" rtl="0">
                        <a:spcBef>
                          <a:spcPts val="0"/>
                        </a:spcBef>
                        <a:buClr>
                          <a:schemeClr val="dk1"/>
                        </a:buClr>
                        <a:buSzPct val="25000"/>
                        <a:buFont typeface="Calibri"/>
                        <a:buNone/>
                      </a:pPr>
                      <a:endParaRPr sz="800"/>
                    </a:p>
                  </a:txBody>
                  <a:tcPr marL="91425" marR="91425" marT="91425" marB="91425"/>
                </a:tc>
                <a:tc>
                  <a:txBody>
                    <a:bodyPr/>
                    <a:lstStyle/>
                    <a:p>
                      <a:pPr marL="0" marR="0" lvl="0" indent="0" algn="ctr" rtl="0">
                        <a:spcBef>
                          <a:spcPts val="0"/>
                        </a:spcBef>
                        <a:spcAft>
                          <a:spcPts val="0"/>
                        </a:spcAft>
                        <a:buClr>
                          <a:schemeClr val="dk1"/>
                        </a:buClr>
                        <a:buSzPct val="25000"/>
                        <a:buFont typeface="Calibri"/>
                        <a:buNone/>
                      </a:pPr>
                      <a:r>
                        <a:rPr lang="en-GB" sz="1000"/>
                        <a:t>Principal</a:t>
                      </a:r>
                    </a:p>
                    <a:p>
                      <a:pPr marL="0" marR="0" lvl="0" indent="0" algn="ctr" rtl="0">
                        <a:spcBef>
                          <a:spcPts val="0"/>
                        </a:spcBef>
                        <a:spcAft>
                          <a:spcPts val="0"/>
                        </a:spcAft>
                        <a:buClr>
                          <a:schemeClr val="dk1"/>
                        </a:buClr>
                        <a:buSzPct val="25000"/>
                        <a:buFont typeface="Calibri"/>
                        <a:buNone/>
                      </a:pPr>
                      <a:r>
                        <a:rPr lang="en-GB" sz="1000"/>
                        <a:t>DP and AP</a:t>
                      </a:r>
                    </a:p>
                    <a:p>
                      <a:pPr marL="0" marR="0" lvl="0" indent="0" algn="ctr" rtl="0">
                        <a:spcBef>
                          <a:spcPts val="0"/>
                        </a:spcBef>
                        <a:spcAft>
                          <a:spcPts val="0"/>
                        </a:spcAft>
                        <a:buClr>
                          <a:schemeClr val="dk1"/>
                        </a:buClr>
                        <a:buSzPct val="25000"/>
                        <a:buFont typeface="Calibri"/>
                        <a:buNone/>
                      </a:pPr>
                      <a:r>
                        <a:rPr lang="en-GB" sz="1000"/>
                        <a:t>Teaching Staff</a:t>
                      </a:r>
                    </a:p>
                    <a:p>
                      <a:pPr marL="0" marR="0" lvl="0" indent="0" algn="ctr" rtl="0">
                        <a:spcBef>
                          <a:spcPts val="0"/>
                        </a:spcBef>
                        <a:spcAft>
                          <a:spcPts val="0"/>
                        </a:spcAft>
                        <a:buClr>
                          <a:schemeClr val="dk1"/>
                        </a:buClr>
                        <a:buSzPct val="25000"/>
                        <a:buFont typeface="Calibri"/>
                        <a:buNone/>
                      </a:pPr>
                      <a:r>
                        <a:rPr lang="en-GB" sz="1000"/>
                        <a:t>Support Staff</a:t>
                      </a:r>
                    </a:p>
                    <a:p>
                      <a:pPr marL="0" marR="0" lvl="0" indent="0" algn="ctr" rtl="0">
                        <a:spcBef>
                          <a:spcPts val="0"/>
                        </a:spcBef>
                        <a:buClr>
                          <a:schemeClr val="dk1"/>
                        </a:buClr>
                        <a:buSzPct val="25000"/>
                        <a:buFont typeface="Calibri"/>
                        <a:buNone/>
                      </a:pPr>
                      <a:endParaRPr sz="1000"/>
                    </a:p>
                  </a:txBody>
                  <a:tcPr marL="91425" marR="91425" marT="91425" marB="91425"/>
                </a:tc>
                <a:tc>
                  <a:txBody>
                    <a:bodyPr/>
                    <a:lstStyle/>
                    <a:p>
                      <a:pPr marL="0" marR="0" lvl="0" indent="0" algn="ctr" rtl="0">
                        <a:spcBef>
                          <a:spcPts val="0"/>
                        </a:spcBef>
                        <a:spcAft>
                          <a:spcPts val="0"/>
                        </a:spcAft>
                        <a:buClr>
                          <a:schemeClr val="dk1"/>
                        </a:buClr>
                        <a:buSzPct val="25000"/>
                        <a:buFont typeface="Calibri"/>
                        <a:buNone/>
                      </a:pPr>
                      <a:r>
                        <a:rPr lang="en-GB" sz="1000" dirty="0" smtClean="0"/>
                        <a:t>2018</a:t>
                      </a:r>
                      <a:endParaRPr lang="en-GB" sz="1000" dirty="0"/>
                    </a:p>
                    <a:p>
                      <a:pPr marL="0" marR="0" lvl="0" indent="0" algn="l" rtl="0">
                        <a:spcBef>
                          <a:spcPts val="0"/>
                        </a:spcBef>
                        <a:buClr>
                          <a:schemeClr val="dk1"/>
                        </a:buClr>
                        <a:buSzPct val="25000"/>
                        <a:buFont typeface="Calibri"/>
                        <a:buNone/>
                      </a:pPr>
                      <a:endParaRPr sz="1000" dirty="0"/>
                    </a:p>
                  </a:txBody>
                  <a:tcPr marL="91425" marR="91425" marT="91425" marB="91425"/>
                </a:tc>
              </a:tr>
              <a:tr h="1703925">
                <a:tc>
                  <a:txBody>
                    <a:bodyPr/>
                    <a:lstStyle/>
                    <a:p>
                      <a:pPr marL="0" marR="0" lvl="0" indent="0" algn="l" rtl="0">
                        <a:spcBef>
                          <a:spcPts val="0"/>
                        </a:spcBef>
                        <a:spcAft>
                          <a:spcPts val="0"/>
                        </a:spcAft>
                        <a:buClr>
                          <a:schemeClr val="dk1"/>
                        </a:buClr>
                        <a:buSzPct val="25000"/>
                        <a:buFont typeface="Calibri"/>
                        <a:buNone/>
                      </a:pPr>
                      <a:r>
                        <a:rPr lang="en-GB" sz="1000"/>
                        <a:t>3.2</a:t>
                      </a:r>
                    </a:p>
                    <a:p>
                      <a:pPr marL="0" marR="0" lvl="0" indent="0" algn="l" rtl="0">
                        <a:spcBef>
                          <a:spcPts val="0"/>
                        </a:spcBef>
                        <a:buClr>
                          <a:schemeClr val="dk1"/>
                        </a:buClr>
                        <a:buSzPct val="25000"/>
                        <a:buFont typeface="Calibri"/>
                        <a:buNone/>
                      </a:pPr>
                      <a:r>
                        <a:rPr lang="en-GB" sz="1000"/>
                        <a:t>Work in partnership with the Maori community to determine community goals and educational aspirations for Maori learners.</a:t>
                      </a:r>
                    </a:p>
                  </a:txBody>
                  <a:tcPr marL="91425" marR="91425" marT="91425" marB="91425"/>
                </a:tc>
                <a:tc>
                  <a:txBody>
                    <a:bodyPr/>
                    <a:lstStyle/>
                    <a:p>
                      <a:pPr marL="0" marR="0" lvl="0" indent="0" algn="l" rtl="0">
                        <a:spcBef>
                          <a:spcPts val="0"/>
                        </a:spcBef>
                        <a:buClr>
                          <a:schemeClr val="dk1"/>
                        </a:buClr>
                        <a:buSzPct val="25000"/>
                        <a:buFont typeface="Calibri"/>
                        <a:buNone/>
                      </a:pPr>
                      <a:r>
                        <a:rPr lang="en-GB" sz="900">
                          <a:solidFill>
                            <a:schemeClr val="dk1"/>
                          </a:solidFill>
                        </a:rPr>
                        <a:t>Implement a consultation phase to support all Maori student to achieve success as Maori, in partnership with Ngai Tahu advisors and our Maori whanau to meet the intent of Ka Hikitia - accelerating success 2013-2017</a:t>
                      </a:r>
                    </a:p>
                  </a:txBody>
                  <a:tcPr marL="91425" marR="91425" marT="91425" marB="91425"/>
                </a:tc>
                <a:tc>
                  <a:txBody>
                    <a:bodyPr/>
                    <a:lstStyle/>
                    <a:p>
                      <a:pPr marL="0" marR="0" lvl="0" indent="0" algn="l" rtl="0">
                        <a:spcBef>
                          <a:spcPts val="0"/>
                        </a:spcBef>
                        <a:spcAft>
                          <a:spcPts val="0"/>
                        </a:spcAft>
                        <a:buClr>
                          <a:schemeClr val="dk1"/>
                        </a:buClr>
                        <a:buSzPct val="25000"/>
                        <a:buFont typeface="Calibri"/>
                        <a:buNone/>
                      </a:pPr>
                      <a:r>
                        <a:rPr lang="en-GB" sz="600" dirty="0"/>
                        <a:t>High levels of learner engagement and whanau participation and collaboration.</a:t>
                      </a:r>
                    </a:p>
                    <a:p>
                      <a:pPr marL="0" marR="0" lvl="0" indent="0" algn="l" rtl="0">
                        <a:spcBef>
                          <a:spcPts val="0"/>
                        </a:spcBef>
                        <a:spcAft>
                          <a:spcPts val="0"/>
                        </a:spcAft>
                        <a:buClr>
                          <a:schemeClr val="dk1"/>
                        </a:buClr>
                        <a:buSzPct val="25000"/>
                        <a:buFont typeface="Calibri"/>
                        <a:buNone/>
                      </a:pPr>
                      <a:endParaRPr sz="600" dirty="0"/>
                    </a:p>
                    <a:p>
                      <a:pPr marL="0" marR="0" lvl="0" indent="0" algn="l" rtl="0">
                        <a:spcBef>
                          <a:spcPts val="0"/>
                        </a:spcBef>
                        <a:spcAft>
                          <a:spcPts val="0"/>
                        </a:spcAft>
                        <a:buClr>
                          <a:schemeClr val="dk1"/>
                        </a:buClr>
                        <a:buSzPct val="25000"/>
                        <a:buFont typeface="Calibri"/>
                        <a:buNone/>
                      </a:pPr>
                      <a:r>
                        <a:rPr lang="en-GB" sz="600" dirty="0"/>
                        <a:t>The cultural responsiveness plan is current and implemented by all staff.</a:t>
                      </a:r>
                    </a:p>
                    <a:p>
                      <a:pPr marL="0" marR="0" lvl="0" indent="0" algn="l" rtl="0">
                        <a:spcBef>
                          <a:spcPts val="0"/>
                        </a:spcBef>
                        <a:spcAft>
                          <a:spcPts val="0"/>
                        </a:spcAft>
                        <a:buClr>
                          <a:schemeClr val="dk1"/>
                        </a:buClr>
                        <a:buSzPct val="25000"/>
                        <a:buFont typeface="Calibri"/>
                        <a:buNone/>
                      </a:pPr>
                      <a:endParaRPr sz="600" dirty="0"/>
                    </a:p>
                    <a:p>
                      <a:pPr marL="0" marR="0" lvl="0" indent="0" algn="l" rtl="0">
                        <a:spcBef>
                          <a:spcPts val="0"/>
                        </a:spcBef>
                        <a:spcAft>
                          <a:spcPts val="0"/>
                        </a:spcAft>
                        <a:buClr>
                          <a:schemeClr val="dk1"/>
                        </a:buClr>
                        <a:buSzPct val="25000"/>
                        <a:buFont typeface="Calibri"/>
                        <a:buNone/>
                      </a:pPr>
                      <a:r>
                        <a:rPr lang="en-GB" sz="600" dirty="0"/>
                        <a:t>A relationship with local marae is </a:t>
                      </a:r>
                      <a:r>
                        <a:rPr lang="en-GB" sz="600" dirty="0" smtClean="0"/>
                        <a:t>strengthening..</a:t>
                      </a:r>
                      <a:endParaRPr lang="en-GB" sz="600" dirty="0"/>
                    </a:p>
                    <a:p>
                      <a:pPr marL="0" marR="0" lvl="0" indent="0" algn="l" rtl="0">
                        <a:spcBef>
                          <a:spcPts val="0"/>
                        </a:spcBef>
                        <a:spcAft>
                          <a:spcPts val="0"/>
                        </a:spcAft>
                        <a:buClr>
                          <a:schemeClr val="dk1"/>
                        </a:buClr>
                        <a:buSzPct val="25000"/>
                        <a:buFont typeface="Calibri"/>
                        <a:buNone/>
                      </a:pPr>
                      <a:endParaRPr sz="600" dirty="0"/>
                    </a:p>
                    <a:p>
                      <a:pPr marL="0" marR="0" lvl="0" indent="0" algn="l" rtl="0">
                        <a:spcBef>
                          <a:spcPts val="0"/>
                        </a:spcBef>
                        <a:spcAft>
                          <a:spcPts val="0"/>
                        </a:spcAft>
                        <a:buClr>
                          <a:schemeClr val="dk1"/>
                        </a:buClr>
                        <a:buSzPct val="25000"/>
                        <a:buFont typeface="Calibri"/>
                        <a:buNone/>
                      </a:pPr>
                      <a:r>
                        <a:rPr lang="en-GB" sz="600" dirty="0"/>
                        <a:t>Continuing consultation with Ngai </a:t>
                      </a:r>
                      <a:r>
                        <a:rPr lang="en-GB" sz="600" dirty="0" err="1"/>
                        <a:t>Tahu</a:t>
                      </a:r>
                      <a:r>
                        <a:rPr lang="en-GB" sz="600" dirty="0"/>
                        <a:t> advisors on developing the school local narrative.</a:t>
                      </a:r>
                    </a:p>
                    <a:p>
                      <a:pPr marL="0" marR="0" lvl="0" indent="0" algn="l" rtl="0">
                        <a:spcBef>
                          <a:spcPts val="0"/>
                        </a:spcBef>
                        <a:buClr>
                          <a:schemeClr val="dk1"/>
                        </a:buClr>
                        <a:buSzPct val="25000"/>
                        <a:buFont typeface="Calibri"/>
                        <a:buNone/>
                      </a:pPr>
                      <a:endParaRPr sz="800" dirty="0"/>
                    </a:p>
                  </a:txBody>
                  <a:tcPr marL="91425" marR="91425" marT="91425" marB="91425"/>
                </a:tc>
                <a:tc>
                  <a:txBody>
                    <a:bodyPr/>
                    <a:lstStyle/>
                    <a:p>
                      <a:pPr marL="0" marR="0" lvl="0" indent="0" algn="ctr" rtl="0">
                        <a:spcBef>
                          <a:spcPts val="0"/>
                        </a:spcBef>
                        <a:spcAft>
                          <a:spcPts val="0"/>
                        </a:spcAft>
                        <a:buClr>
                          <a:schemeClr val="dk1"/>
                        </a:buClr>
                        <a:buSzPct val="25000"/>
                        <a:buFont typeface="Calibri"/>
                        <a:buNone/>
                      </a:pPr>
                      <a:r>
                        <a:rPr lang="en-GB" sz="1000"/>
                        <a:t>Principal</a:t>
                      </a:r>
                    </a:p>
                    <a:p>
                      <a:pPr marL="0" marR="0" lvl="0" indent="0" algn="ctr" rtl="0">
                        <a:spcBef>
                          <a:spcPts val="0"/>
                        </a:spcBef>
                        <a:spcAft>
                          <a:spcPts val="0"/>
                        </a:spcAft>
                        <a:buClr>
                          <a:schemeClr val="dk1"/>
                        </a:buClr>
                        <a:buSzPct val="25000"/>
                        <a:buFont typeface="Calibri"/>
                        <a:buNone/>
                      </a:pPr>
                      <a:r>
                        <a:rPr lang="en-GB" sz="1000"/>
                        <a:t>DP and AP</a:t>
                      </a:r>
                    </a:p>
                    <a:p>
                      <a:pPr marL="0" marR="0" lvl="0" indent="0" algn="ctr" rtl="0">
                        <a:spcBef>
                          <a:spcPts val="0"/>
                        </a:spcBef>
                        <a:spcAft>
                          <a:spcPts val="0"/>
                        </a:spcAft>
                        <a:buClr>
                          <a:schemeClr val="dk1"/>
                        </a:buClr>
                        <a:buSzPct val="25000"/>
                        <a:buFont typeface="Calibri"/>
                        <a:buNone/>
                      </a:pPr>
                      <a:r>
                        <a:rPr lang="en-GB" sz="1000"/>
                        <a:t>Teaching Staff</a:t>
                      </a:r>
                    </a:p>
                    <a:p>
                      <a:pPr marL="0" marR="0" lvl="0" indent="0" algn="ctr" rtl="0">
                        <a:spcBef>
                          <a:spcPts val="0"/>
                        </a:spcBef>
                        <a:spcAft>
                          <a:spcPts val="0"/>
                        </a:spcAft>
                        <a:buClr>
                          <a:schemeClr val="dk1"/>
                        </a:buClr>
                        <a:buSzPct val="25000"/>
                        <a:buFont typeface="Calibri"/>
                        <a:buNone/>
                      </a:pPr>
                      <a:r>
                        <a:rPr lang="en-GB" sz="1000"/>
                        <a:t>Support Staff</a:t>
                      </a:r>
                    </a:p>
                    <a:p>
                      <a:pPr marL="0" marR="0" lvl="0" indent="0" algn="ctr" rtl="0">
                        <a:spcBef>
                          <a:spcPts val="0"/>
                        </a:spcBef>
                        <a:spcAft>
                          <a:spcPts val="0"/>
                        </a:spcAft>
                        <a:buClr>
                          <a:schemeClr val="dk1"/>
                        </a:buClr>
                        <a:buSzPct val="25000"/>
                        <a:buFont typeface="Calibri"/>
                        <a:buNone/>
                      </a:pPr>
                      <a:r>
                        <a:rPr lang="en-GB" sz="1000"/>
                        <a:t>Maori Whanau</a:t>
                      </a:r>
                    </a:p>
                    <a:p>
                      <a:pPr marL="0" marR="0" lvl="0" indent="0" algn="ctr" rtl="0">
                        <a:spcBef>
                          <a:spcPts val="0"/>
                        </a:spcBef>
                        <a:spcAft>
                          <a:spcPts val="0"/>
                        </a:spcAft>
                        <a:buClr>
                          <a:schemeClr val="dk1"/>
                        </a:buClr>
                        <a:buSzPct val="25000"/>
                        <a:buFont typeface="Calibri"/>
                        <a:buNone/>
                      </a:pPr>
                      <a:r>
                        <a:rPr lang="en-GB" sz="1000"/>
                        <a:t>Ngai Tahu Advisors</a:t>
                      </a:r>
                    </a:p>
                    <a:p>
                      <a:pPr marL="0" marR="0" lvl="0" indent="0" algn="ctr" rtl="0">
                        <a:spcBef>
                          <a:spcPts val="0"/>
                        </a:spcBef>
                        <a:buClr>
                          <a:schemeClr val="dk1"/>
                        </a:buClr>
                        <a:buSzPct val="25000"/>
                        <a:buFont typeface="Calibri"/>
                        <a:buNone/>
                      </a:pPr>
                      <a:r>
                        <a:rPr lang="en-GB" sz="1000"/>
                        <a:t>Kaumatua</a:t>
                      </a:r>
                    </a:p>
                  </a:txBody>
                  <a:tcPr marL="91425" marR="91425" marT="91425" marB="91425"/>
                </a:tc>
                <a:tc>
                  <a:txBody>
                    <a:bodyPr/>
                    <a:lstStyle/>
                    <a:p>
                      <a:pPr marL="0" marR="0" lvl="0" indent="0" algn="ctr" rtl="0">
                        <a:spcBef>
                          <a:spcPts val="0"/>
                        </a:spcBef>
                        <a:spcAft>
                          <a:spcPts val="0"/>
                        </a:spcAft>
                        <a:buClr>
                          <a:schemeClr val="dk1"/>
                        </a:buClr>
                        <a:buSzPct val="25000"/>
                        <a:buFont typeface="Calibri"/>
                        <a:buNone/>
                      </a:pPr>
                      <a:endParaRPr sz="1000" dirty="0"/>
                    </a:p>
                    <a:p>
                      <a:pPr marL="0" marR="0" lvl="0" indent="0" algn="ctr" rtl="0">
                        <a:spcBef>
                          <a:spcPts val="0"/>
                        </a:spcBef>
                        <a:spcAft>
                          <a:spcPts val="0"/>
                        </a:spcAft>
                        <a:buClr>
                          <a:schemeClr val="dk1"/>
                        </a:buClr>
                        <a:buSzPct val="25000"/>
                        <a:buFont typeface="Calibri"/>
                        <a:buNone/>
                      </a:pPr>
                      <a:r>
                        <a:rPr lang="en-GB" sz="1000" dirty="0"/>
                        <a:t>Hui through out the year.</a:t>
                      </a:r>
                    </a:p>
                    <a:p>
                      <a:pPr marL="0" marR="0" lvl="0" indent="0" algn="ctr" rtl="0">
                        <a:spcBef>
                          <a:spcPts val="0"/>
                        </a:spcBef>
                        <a:spcAft>
                          <a:spcPts val="0"/>
                        </a:spcAft>
                        <a:buClr>
                          <a:schemeClr val="dk1"/>
                        </a:buClr>
                        <a:buSzPct val="25000"/>
                        <a:buFont typeface="Calibri"/>
                        <a:buNone/>
                      </a:pPr>
                      <a:endParaRPr sz="1000" dirty="0"/>
                    </a:p>
                    <a:p>
                      <a:pPr marL="0" marR="0" lvl="0" indent="0" algn="ctr" rtl="0">
                        <a:spcBef>
                          <a:spcPts val="0"/>
                        </a:spcBef>
                        <a:spcAft>
                          <a:spcPts val="0"/>
                        </a:spcAft>
                        <a:buClr>
                          <a:schemeClr val="dk1"/>
                        </a:buClr>
                        <a:buSzPct val="25000"/>
                        <a:buFont typeface="Calibri"/>
                        <a:buNone/>
                      </a:pPr>
                      <a:r>
                        <a:rPr lang="en-GB" sz="1000" dirty="0"/>
                        <a:t>Constant review</a:t>
                      </a:r>
                    </a:p>
                    <a:p>
                      <a:pPr marL="0" marR="0" lvl="0" indent="0" algn="ctr" rtl="0">
                        <a:spcBef>
                          <a:spcPts val="0"/>
                        </a:spcBef>
                        <a:buClr>
                          <a:schemeClr val="dk1"/>
                        </a:buClr>
                        <a:buSzPct val="25000"/>
                        <a:buFont typeface="Calibri"/>
                        <a:buNone/>
                      </a:pPr>
                      <a:endParaRPr sz="1000" dirty="0"/>
                    </a:p>
                  </a:txBody>
                  <a:tcPr marL="91425" marR="91425" marT="91425" marB="91425"/>
                </a:tc>
              </a:tr>
            </a:tbl>
          </a:graphicData>
        </a:graphic>
      </p:graphicFrame>
      <p:sp>
        <p:nvSpPr>
          <p:cNvPr id="233" name="Shape 233"/>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GB" sz="1000" b="0" i="0" u="none" strike="noStrike" cap="none">
                <a:solidFill>
                  <a:schemeClr val="dk2"/>
                </a:solidFill>
                <a:latin typeface="Arial"/>
                <a:ea typeface="Arial"/>
                <a:cs typeface="Arial"/>
                <a:sym typeface="Arial"/>
              </a:rPr>
              <a:t>17</a:t>
            </a:fld>
            <a:endParaRPr lang="en-GB" sz="1000" b="0" i="0" u="none" strike="noStrike" cap="none">
              <a:solidFill>
                <a:schemeClr val="dk2"/>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311700" y="358140"/>
            <a:ext cx="8520599" cy="1034285"/>
          </a:xfrm>
          <a:prstGeom prst="rect">
            <a:avLst/>
          </a:prstGeom>
          <a:noFill/>
          <a:ln>
            <a:noFill/>
          </a:ln>
        </p:spPr>
        <p:txBody>
          <a:bodyPr lIns="91425" tIns="91425" rIns="91425" bIns="91425" anchor="t" anchorCtr="0">
            <a:noAutofit/>
          </a:bodyPr>
          <a:lstStyle/>
          <a:p>
            <a:pPr marL="0" marR="0" lvl="0" indent="0" algn="ctr" rtl="0">
              <a:spcBef>
                <a:spcPts val="0"/>
              </a:spcBef>
              <a:buClr>
                <a:schemeClr val="dk1"/>
              </a:buClr>
              <a:buSzPct val="25000"/>
              <a:buFont typeface="Calibri"/>
              <a:buNone/>
            </a:pPr>
            <a:r>
              <a:rPr lang="en-GB" sz="1800" b="1" i="0" u="none" strike="noStrike" cap="none">
                <a:solidFill>
                  <a:schemeClr val="dk1"/>
                </a:solidFill>
                <a:latin typeface="Calibri"/>
                <a:ea typeface="Calibri"/>
                <a:cs typeface="Calibri"/>
                <a:sym typeface="Calibri"/>
              </a:rPr>
              <a:t>Strategic Goal 3: continued</a:t>
            </a:r>
          </a:p>
        </p:txBody>
      </p:sp>
      <p:graphicFrame>
        <p:nvGraphicFramePr>
          <p:cNvPr id="239" name="Shape 239"/>
          <p:cNvGraphicFramePr/>
          <p:nvPr>
            <p:extLst>
              <p:ext uri="{D42A27DB-BD31-4B8C-83A1-F6EECF244321}">
                <p14:modId xmlns:p14="http://schemas.microsoft.com/office/powerpoint/2010/main" val="1542618125"/>
              </p:ext>
            </p:extLst>
          </p:nvPr>
        </p:nvGraphicFramePr>
        <p:xfrm>
          <a:off x="952500" y="979025"/>
          <a:ext cx="7239000" cy="3799470"/>
        </p:xfrm>
        <a:graphic>
          <a:graphicData uri="http://schemas.openxmlformats.org/drawingml/2006/table">
            <a:tbl>
              <a:tblPr>
                <a:noFill/>
                <a:tableStyleId>{DB44AA85-FB77-4D4D-A274-E555D752C473}</a:tableStyleId>
              </a:tblPr>
              <a:tblGrid>
                <a:gridCol w="1447800"/>
                <a:gridCol w="1447800"/>
                <a:gridCol w="1447800"/>
                <a:gridCol w="1447800"/>
                <a:gridCol w="1447800"/>
              </a:tblGrid>
              <a:tr h="599100">
                <a:tc>
                  <a:txBody>
                    <a:bodyPr/>
                    <a:lstStyle/>
                    <a:p>
                      <a:pPr marL="0" marR="0" lvl="0" indent="0" algn="ctr" rtl="0">
                        <a:spcBef>
                          <a:spcPts val="0"/>
                        </a:spcBef>
                        <a:buClr>
                          <a:schemeClr val="dk1"/>
                        </a:buClr>
                        <a:buSzPct val="25000"/>
                        <a:buFont typeface="Calibri"/>
                        <a:buNone/>
                      </a:pPr>
                      <a:r>
                        <a:rPr lang="en-GB" sz="1200" b="1"/>
                        <a:t>Outcomes</a:t>
                      </a:r>
                    </a:p>
                  </a:txBody>
                  <a:tcPr marL="91425" marR="91425" marT="91425" marB="91425"/>
                </a:tc>
                <a:tc>
                  <a:txBody>
                    <a:bodyPr/>
                    <a:lstStyle/>
                    <a:p>
                      <a:pPr marL="0" marR="0" lvl="0" indent="0" algn="ctr" rtl="0">
                        <a:spcBef>
                          <a:spcPts val="0"/>
                        </a:spcBef>
                        <a:buClr>
                          <a:schemeClr val="dk1"/>
                        </a:buClr>
                        <a:buSzPct val="25000"/>
                        <a:buFont typeface="Calibri"/>
                        <a:buNone/>
                      </a:pPr>
                      <a:r>
                        <a:rPr lang="en-GB" sz="1200" b="1"/>
                        <a:t>What needs to be done?</a:t>
                      </a:r>
                    </a:p>
                  </a:txBody>
                  <a:tcPr marL="91425" marR="91425" marT="91425" marB="91425"/>
                </a:tc>
                <a:tc>
                  <a:txBody>
                    <a:bodyPr/>
                    <a:lstStyle/>
                    <a:p>
                      <a:pPr marL="0" marR="0" lvl="0" indent="0" algn="ctr" rtl="0">
                        <a:spcBef>
                          <a:spcPts val="0"/>
                        </a:spcBef>
                        <a:buClr>
                          <a:schemeClr val="dk1"/>
                        </a:buClr>
                        <a:buSzPct val="25000"/>
                        <a:buFont typeface="Calibri"/>
                        <a:buNone/>
                      </a:pPr>
                      <a:r>
                        <a:rPr lang="en-GB" sz="1200" b="1"/>
                        <a:t>Indicators of Success</a:t>
                      </a:r>
                    </a:p>
                  </a:txBody>
                  <a:tcPr marL="91425" marR="91425" marT="91425" marB="91425"/>
                </a:tc>
                <a:tc>
                  <a:txBody>
                    <a:bodyPr/>
                    <a:lstStyle/>
                    <a:p>
                      <a:pPr marL="0" marR="0" lvl="0" indent="0" algn="ctr" rtl="0">
                        <a:spcBef>
                          <a:spcPts val="0"/>
                        </a:spcBef>
                        <a:buClr>
                          <a:schemeClr val="dk1"/>
                        </a:buClr>
                        <a:buSzPct val="25000"/>
                        <a:buFont typeface="Calibri"/>
                        <a:buNone/>
                      </a:pPr>
                      <a:r>
                        <a:rPr lang="en-GB" sz="1200" b="1"/>
                        <a:t>Who is responsible?</a:t>
                      </a:r>
                    </a:p>
                  </a:txBody>
                  <a:tcPr marL="91425" marR="91425" marT="91425" marB="91425"/>
                </a:tc>
                <a:tc>
                  <a:txBody>
                    <a:bodyPr/>
                    <a:lstStyle/>
                    <a:p>
                      <a:pPr marL="0" marR="0" lvl="0" indent="0" algn="ctr" rtl="0">
                        <a:spcBef>
                          <a:spcPts val="0"/>
                        </a:spcBef>
                        <a:buClr>
                          <a:schemeClr val="dk1"/>
                        </a:buClr>
                        <a:buSzPct val="25000"/>
                        <a:buFont typeface="Calibri"/>
                        <a:buNone/>
                      </a:pPr>
                      <a:r>
                        <a:rPr lang="en-GB" sz="1200" b="1"/>
                        <a:t>Timeframe</a:t>
                      </a:r>
                    </a:p>
                  </a:txBody>
                  <a:tcPr marL="91425" marR="91425" marT="91425" marB="91425"/>
                </a:tc>
              </a:tr>
              <a:tr h="1547775">
                <a:tc>
                  <a:txBody>
                    <a:bodyPr/>
                    <a:lstStyle/>
                    <a:p>
                      <a:pPr marL="0" marR="0" lvl="0" indent="0" algn="l" rtl="0">
                        <a:spcBef>
                          <a:spcPts val="0"/>
                        </a:spcBef>
                        <a:spcAft>
                          <a:spcPts val="0"/>
                        </a:spcAft>
                        <a:buClr>
                          <a:schemeClr val="dk1"/>
                        </a:buClr>
                        <a:buSzPct val="25000"/>
                        <a:buFont typeface="Calibri"/>
                        <a:buNone/>
                      </a:pPr>
                      <a:r>
                        <a:rPr lang="en-GB" sz="900" dirty="0" smtClean="0"/>
                        <a:t>3.3 In consultation</a:t>
                      </a:r>
                      <a:r>
                        <a:rPr lang="en-GB" sz="900" baseline="0" dirty="0" smtClean="0"/>
                        <a:t> with students and the wider community, Environmental Education becomes key to curriculum development.</a:t>
                      </a:r>
                      <a:endParaRPr lang="en-GB" sz="900" dirty="0"/>
                    </a:p>
                  </a:txBody>
                  <a:tcPr marL="91425" marR="91425" marT="91425" marB="91425"/>
                </a:tc>
                <a:tc>
                  <a:txBody>
                    <a:bodyPr/>
                    <a:lstStyle/>
                    <a:p>
                      <a:pPr marL="0" marR="0" lvl="0" indent="0" algn="l" rtl="0">
                        <a:spcBef>
                          <a:spcPts val="0"/>
                        </a:spcBef>
                        <a:spcAft>
                          <a:spcPts val="0"/>
                        </a:spcAft>
                        <a:buClr>
                          <a:schemeClr val="dk1"/>
                        </a:buClr>
                        <a:buSzPct val="25000"/>
                        <a:buFont typeface="Calibri"/>
                        <a:buNone/>
                      </a:pPr>
                      <a:r>
                        <a:rPr lang="en-GB" sz="900" dirty="0" smtClean="0"/>
                        <a:t>Leadership</a:t>
                      </a:r>
                      <a:r>
                        <a:rPr lang="en-GB" sz="900" baseline="0" dirty="0" smtClean="0"/>
                        <a:t> with senior Enviro Leaders.</a:t>
                      </a:r>
                    </a:p>
                    <a:p>
                      <a:pPr marL="0" marR="0" lvl="0" indent="0" algn="l" rtl="0">
                        <a:spcBef>
                          <a:spcPts val="0"/>
                        </a:spcBef>
                        <a:spcAft>
                          <a:spcPts val="0"/>
                        </a:spcAft>
                        <a:buClr>
                          <a:schemeClr val="dk1"/>
                        </a:buClr>
                        <a:buSzPct val="25000"/>
                        <a:buFont typeface="Calibri"/>
                        <a:buNone/>
                      </a:pPr>
                      <a:endParaRPr lang="en-GB" sz="900" baseline="0" dirty="0" smtClean="0"/>
                    </a:p>
                    <a:p>
                      <a:pPr marL="0" marR="0" lvl="0" indent="0" algn="l" rtl="0">
                        <a:spcBef>
                          <a:spcPts val="0"/>
                        </a:spcBef>
                        <a:spcAft>
                          <a:spcPts val="0"/>
                        </a:spcAft>
                        <a:buClr>
                          <a:schemeClr val="dk1"/>
                        </a:buClr>
                        <a:buSzPct val="25000"/>
                        <a:buFont typeface="Calibri"/>
                        <a:buNone/>
                      </a:pPr>
                      <a:r>
                        <a:rPr lang="en-GB" sz="900" baseline="0" dirty="0" smtClean="0"/>
                        <a:t>Links for staff to all areas that can be integrated across this area of the curriculum.</a:t>
                      </a:r>
                    </a:p>
                    <a:p>
                      <a:pPr marL="0" marR="0" lvl="0" indent="0" algn="l" rtl="0">
                        <a:spcBef>
                          <a:spcPts val="0"/>
                        </a:spcBef>
                        <a:spcAft>
                          <a:spcPts val="0"/>
                        </a:spcAft>
                        <a:buClr>
                          <a:schemeClr val="dk1"/>
                        </a:buClr>
                        <a:buSzPct val="25000"/>
                        <a:buFont typeface="Calibri"/>
                        <a:buNone/>
                      </a:pPr>
                      <a:endParaRPr lang="en-GB" sz="900" baseline="0" dirty="0" smtClean="0"/>
                    </a:p>
                    <a:p>
                      <a:pPr marL="0" marR="0" lvl="0" indent="0" algn="l" rtl="0">
                        <a:spcBef>
                          <a:spcPts val="0"/>
                        </a:spcBef>
                        <a:spcAft>
                          <a:spcPts val="0"/>
                        </a:spcAft>
                        <a:buClr>
                          <a:schemeClr val="dk1"/>
                        </a:buClr>
                        <a:buSzPct val="25000"/>
                        <a:buFont typeface="Calibri"/>
                        <a:buNone/>
                      </a:pPr>
                      <a:r>
                        <a:rPr lang="en-GB" sz="900" baseline="0" dirty="0" smtClean="0"/>
                        <a:t>Evaluation of “What is happening now?”</a:t>
                      </a:r>
                    </a:p>
                    <a:p>
                      <a:pPr marL="0" marR="0" lvl="0" indent="0" algn="l" rtl="0">
                        <a:spcBef>
                          <a:spcPts val="0"/>
                        </a:spcBef>
                        <a:spcAft>
                          <a:spcPts val="0"/>
                        </a:spcAft>
                        <a:buClr>
                          <a:schemeClr val="dk1"/>
                        </a:buClr>
                        <a:buSzPct val="25000"/>
                        <a:buFont typeface="Calibri"/>
                        <a:buNone/>
                      </a:pPr>
                      <a:endParaRPr lang="en-GB" sz="900" baseline="0" dirty="0" smtClean="0"/>
                    </a:p>
                    <a:p>
                      <a:pPr marL="0" marR="0" lvl="0" indent="0" algn="l" rtl="0">
                        <a:spcBef>
                          <a:spcPts val="0"/>
                        </a:spcBef>
                        <a:spcAft>
                          <a:spcPts val="0"/>
                        </a:spcAft>
                        <a:buClr>
                          <a:schemeClr val="dk1"/>
                        </a:buClr>
                        <a:buSzPct val="25000"/>
                        <a:buFont typeface="Calibri"/>
                        <a:buNone/>
                      </a:pPr>
                      <a:r>
                        <a:rPr lang="en-GB" sz="900" baseline="0" dirty="0" smtClean="0"/>
                        <a:t>Documentation of next steps in relation to the Broad curriculum Review.</a:t>
                      </a:r>
                    </a:p>
                    <a:p>
                      <a:pPr marL="0" marR="0" lvl="0" indent="0" algn="l" rtl="0">
                        <a:spcBef>
                          <a:spcPts val="0"/>
                        </a:spcBef>
                        <a:spcAft>
                          <a:spcPts val="0"/>
                        </a:spcAft>
                        <a:buClr>
                          <a:schemeClr val="dk1"/>
                        </a:buClr>
                        <a:buSzPct val="25000"/>
                        <a:buFont typeface="Calibri"/>
                        <a:buNone/>
                      </a:pPr>
                      <a:endParaRPr lang="en-GB" sz="900" baseline="0" dirty="0" smtClean="0"/>
                    </a:p>
                    <a:p>
                      <a:pPr marL="0" marR="0" lvl="0" indent="0" algn="l" rtl="0">
                        <a:spcBef>
                          <a:spcPts val="0"/>
                        </a:spcBef>
                        <a:spcAft>
                          <a:spcPts val="0"/>
                        </a:spcAft>
                        <a:buClr>
                          <a:schemeClr val="dk1"/>
                        </a:buClr>
                        <a:buSzPct val="25000"/>
                        <a:buFont typeface="Calibri"/>
                        <a:buNone/>
                      </a:pPr>
                      <a:r>
                        <a:rPr lang="en-GB" sz="900" baseline="0" dirty="0" smtClean="0"/>
                        <a:t>Documentation of students success and learning progressions/rubrics in this area of the curriculum</a:t>
                      </a:r>
                      <a:endParaRPr lang="en-GB" sz="900" dirty="0"/>
                    </a:p>
                  </a:txBody>
                  <a:tcPr marL="91425" marR="91425" marT="91425" marB="91425"/>
                </a:tc>
                <a:tc>
                  <a:txBody>
                    <a:bodyPr/>
                    <a:lstStyle/>
                    <a:p>
                      <a:pPr marL="0" marR="0" lvl="0" indent="0" algn="l" rtl="0">
                        <a:spcBef>
                          <a:spcPts val="0"/>
                        </a:spcBef>
                        <a:spcAft>
                          <a:spcPts val="0"/>
                        </a:spcAft>
                        <a:buClr>
                          <a:schemeClr val="dk1"/>
                        </a:buClr>
                        <a:buSzPct val="25000"/>
                        <a:buFont typeface="Calibri"/>
                        <a:buNone/>
                      </a:pPr>
                      <a:r>
                        <a:rPr lang="en-GB" sz="900" dirty="0" smtClean="0"/>
                        <a:t>Further development</a:t>
                      </a:r>
                      <a:r>
                        <a:rPr lang="en-GB" sz="900" baseline="0" dirty="0" smtClean="0"/>
                        <a:t> of St Mark’s School garden in collaboration with Friends of the Garden parents/whanau.</a:t>
                      </a:r>
                    </a:p>
                    <a:p>
                      <a:pPr marL="0" marR="0" lvl="0" indent="0" algn="l" rtl="0">
                        <a:spcBef>
                          <a:spcPts val="0"/>
                        </a:spcBef>
                        <a:spcAft>
                          <a:spcPts val="0"/>
                        </a:spcAft>
                        <a:buClr>
                          <a:schemeClr val="dk1"/>
                        </a:buClr>
                        <a:buSzPct val="25000"/>
                        <a:buFont typeface="Calibri"/>
                        <a:buNone/>
                      </a:pPr>
                      <a:endParaRPr lang="en-GB" sz="900" baseline="0" dirty="0" smtClean="0"/>
                    </a:p>
                    <a:p>
                      <a:pPr marL="0" marR="0" lvl="0" indent="0" algn="l" rtl="0">
                        <a:spcBef>
                          <a:spcPts val="0"/>
                        </a:spcBef>
                        <a:spcAft>
                          <a:spcPts val="0"/>
                        </a:spcAft>
                        <a:buClr>
                          <a:schemeClr val="dk1"/>
                        </a:buClr>
                        <a:buSzPct val="25000"/>
                        <a:buFont typeface="Calibri"/>
                        <a:buNone/>
                      </a:pPr>
                      <a:r>
                        <a:rPr lang="en-GB" sz="900" baseline="0" dirty="0" smtClean="0"/>
                        <a:t>Student voice is strong in developing sustainable and environmentally responsible practices in our school community.</a:t>
                      </a:r>
                    </a:p>
                    <a:p>
                      <a:pPr marL="0" marR="0" lvl="0" indent="0" algn="l" rtl="0">
                        <a:spcBef>
                          <a:spcPts val="0"/>
                        </a:spcBef>
                        <a:spcAft>
                          <a:spcPts val="0"/>
                        </a:spcAft>
                        <a:buClr>
                          <a:schemeClr val="dk1"/>
                        </a:buClr>
                        <a:buSzPct val="25000"/>
                        <a:buFont typeface="Calibri"/>
                        <a:buNone/>
                      </a:pPr>
                      <a:endParaRPr lang="en-GB" sz="900" baseline="0" dirty="0" smtClean="0"/>
                    </a:p>
                    <a:p>
                      <a:pPr marL="0" marR="0" lvl="0" indent="0" algn="l" rtl="0">
                        <a:spcBef>
                          <a:spcPts val="0"/>
                        </a:spcBef>
                        <a:spcAft>
                          <a:spcPts val="0"/>
                        </a:spcAft>
                        <a:buClr>
                          <a:schemeClr val="dk1"/>
                        </a:buClr>
                        <a:buSzPct val="25000"/>
                        <a:buFont typeface="Calibri"/>
                        <a:buNone/>
                      </a:pPr>
                      <a:r>
                        <a:rPr lang="en-GB" sz="900" baseline="0" dirty="0" smtClean="0"/>
                        <a:t>Education Outside the Classroom reflects our growing responsibility for the care of the environment and those in it. </a:t>
                      </a:r>
                    </a:p>
                    <a:p>
                      <a:pPr marL="0" marR="0" lvl="0" indent="0" algn="l" rtl="0">
                        <a:spcBef>
                          <a:spcPts val="0"/>
                        </a:spcBef>
                        <a:spcAft>
                          <a:spcPts val="0"/>
                        </a:spcAft>
                        <a:buClr>
                          <a:schemeClr val="dk1"/>
                        </a:buClr>
                        <a:buSzPct val="25000"/>
                        <a:buFont typeface="Calibri"/>
                        <a:buNone/>
                      </a:pPr>
                      <a:endParaRPr lang="en-GB" sz="900" baseline="0" dirty="0" smtClean="0"/>
                    </a:p>
                    <a:p>
                      <a:pPr marL="0" marR="0" lvl="0" indent="0" algn="l" rtl="0">
                        <a:spcBef>
                          <a:spcPts val="0"/>
                        </a:spcBef>
                        <a:spcAft>
                          <a:spcPts val="0"/>
                        </a:spcAft>
                        <a:buClr>
                          <a:schemeClr val="dk1"/>
                        </a:buClr>
                        <a:buSzPct val="25000"/>
                        <a:buFont typeface="Calibri"/>
                        <a:buNone/>
                      </a:pPr>
                      <a:endParaRPr lang="en-GB" sz="900" dirty="0"/>
                    </a:p>
                  </a:txBody>
                  <a:tcPr marL="91425" marR="91425" marT="91425" marB="91425"/>
                </a:tc>
                <a:tc>
                  <a:txBody>
                    <a:bodyPr/>
                    <a:lstStyle/>
                    <a:p>
                      <a:pPr marL="0" marR="0" lvl="0" indent="0" algn="ctr" rtl="0">
                        <a:spcBef>
                          <a:spcPts val="0"/>
                        </a:spcBef>
                        <a:spcAft>
                          <a:spcPts val="0"/>
                        </a:spcAft>
                        <a:buClr>
                          <a:schemeClr val="dk1"/>
                        </a:buClr>
                        <a:buSzPct val="25000"/>
                        <a:buFont typeface="Calibri"/>
                        <a:buNone/>
                      </a:pPr>
                      <a:r>
                        <a:rPr lang="en-GB" sz="900" dirty="0" smtClean="0"/>
                        <a:t>Principal</a:t>
                      </a:r>
                    </a:p>
                    <a:p>
                      <a:pPr marL="0" marR="0" lvl="0" indent="0" algn="ctr" rtl="0">
                        <a:spcBef>
                          <a:spcPts val="0"/>
                        </a:spcBef>
                        <a:spcAft>
                          <a:spcPts val="0"/>
                        </a:spcAft>
                        <a:buClr>
                          <a:schemeClr val="dk1"/>
                        </a:buClr>
                        <a:buSzPct val="25000"/>
                        <a:buFont typeface="Calibri"/>
                        <a:buNone/>
                      </a:pPr>
                      <a:r>
                        <a:rPr lang="en-GB" sz="900" dirty="0" smtClean="0"/>
                        <a:t>DP and AP</a:t>
                      </a:r>
                    </a:p>
                    <a:p>
                      <a:pPr marL="0" marR="0" lvl="0" indent="0" algn="ctr" rtl="0">
                        <a:spcBef>
                          <a:spcPts val="0"/>
                        </a:spcBef>
                        <a:spcAft>
                          <a:spcPts val="0"/>
                        </a:spcAft>
                        <a:buClr>
                          <a:schemeClr val="dk1"/>
                        </a:buClr>
                        <a:buSzPct val="25000"/>
                        <a:buFont typeface="Calibri"/>
                        <a:buNone/>
                      </a:pPr>
                      <a:r>
                        <a:rPr lang="en-GB" sz="900" dirty="0" smtClean="0"/>
                        <a:t>Teaching Staff</a:t>
                      </a:r>
                    </a:p>
                    <a:p>
                      <a:pPr marL="0" marR="0" lvl="0" indent="0" algn="ctr" rtl="0">
                        <a:spcBef>
                          <a:spcPts val="0"/>
                        </a:spcBef>
                        <a:spcAft>
                          <a:spcPts val="0"/>
                        </a:spcAft>
                        <a:buClr>
                          <a:schemeClr val="dk1"/>
                        </a:buClr>
                        <a:buSzPct val="25000"/>
                        <a:buFont typeface="Calibri"/>
                        <a:buNone/>
                      </a:pPr>
                      <a:r>
                        <a:rPr lang="en-GB" sz="900" dirty="0" smtClean="0"/>
                        <a:t>Support staff</a:t>
                      </a:r>
                    </a:p>
                    <a:p>
                      <a:pPr marL="0" marR="0" lvl="0" indent="0" algn="ctr" rtl="0">
                        <a:spcBef>
                          <a:spcPts val="0"/>
                        </a:spcBef>
                        <a:spcAft>
                          <a:spcPts val="0"/>
                        </a:spcAft>
                        <a:buClr>
                          <a:schemeClr val="dk1"/>
                        </a:buClr>
                        <a:buSzPct val="25000"/>
                        <a:buFont typeface="Calibri"/>
                        <a:buNone/>
                      </a:pPr>
                      <a:endParaRPr lang="en-GB" sz="900" dirty="0" smtClean="0"/>
                    </a:p>
                    <a:p>
                      <a:pPr marL="0" marR="0" lvl="0" indent="0" algn="ctr" rtl="0">
                        <a:spcBef>
                          <a:spcPts val="0"/>
                        </a:spcBef>
                        <a:spcAft>
                          <a:spcPts val="0"/>
                        </a:spcAft>
                        <a:buClr>
                          <a:schemeClr val="dk1"/>
                        </a:buClr>
                        <a:buSzPct val="25000"/>
                        <a:buFont typeface="Calibri"/>
                        <a:buNone/>
                      </a:pPr>
                      <a:endParaRPr lang="en-GB" sz="900" dirty="0" smtClean="0"/>
                    </a:p>
                    <a:p>
                      <a:pPr marL="0" marR="0" lvl="0" indent="0" algn="ctr" rtl="0">
                        <a:spcBef>
                          <a:spcPts val="0"/>
                        </a:spcBef>
                        <a:spcAft>
                          <a:spcPts val="0"/>
                        </a:spcAft>
                        <a:buClr>
                          <a:schemeClr val="dk1"/>
                        </a:buClr>
                        <a:buSzPct val="25000"/>
                        <a:buFont typeface="Calibri"/>
                        <a:buNone/>
                      </a:pPr>
                      <a:endParaRPr lang="en-GB" sz="900" dirty="0" smtClean="0"/>
                    </a:p>
                    <a:p>
                      <a:pPr marL="0" marR="0" lvl="0" indent="0" algn="ctr" rtl="0">
                        <a:spcBef>
                          <a:spcPts val="0"/>
                        </a:spcBef>
                        <a:spcAft>
                          <a:spcPts val="0"/>
                        </a:spcAft>
                        <a:buClr>
                          <a:schemeClr val="dk1"/>
                        </a:buClr>
                        <a:buSzPct val="25000"/>
                        <a:buFont typeface="Calibri"/>
                        <a:buNone/>
                      </a:pPr>
                      <a:endParaRPr lang="en-GB" sz="900" dirty="0" smtClean="0"/>
                    </a:p>
                    <a:p>
                      <a:pPr marL="0" marR="0" lvl="0" indent="0" algn="ctr" rtl="0">
                        <a:spcBef>
                          <a:spcPts val="0"/>
                        </a:spcBef>
                        <a:spcAft>
                          <a:spcPts val="0"/>
                        </a:spcAft>
                        <a:buClr>
                          <a:schemeClr val="dk1"/>
                        </a:buClr>
                        <a:buSzPct val="25000"/>
                        <a:buFont typeface="Calibri"/>
                        <a:buNone/>
                      </a:pPr>
                      <a:r>
                        <a:rPr lang="en-GB" sz="900" dirty="0" smtClean="0"/>
                        <a:t>Students</a:t>
                      </a:r>
                    </a:p>
                    <a:p>
                      <a:pPr marL="0" marR="0" lvl="0" indent="0" algn="ctr" rtl="0">
                        <a:spcBef>
                          <a:spcPts val="0"/>
                        </a:spcBef>
                        <a:spcAft>
                          <a:spcPts val="0"/>
                        </a:spcAft>
                        <a:buClr>
                          <a:schemeClr val="dk1"/>
                        </a:buClr>
                        <a:buSzPct val="25000"/>
                        <a:buFont typeface="Calibri"/>
                        <a:buNone/>
                      </a:pPr>
                      <a:endParaRPr lang="en-GB" sz="900" dirty="0" smtClean="0"/>
                    </a:p>
                    <a:p>
                      <a:pPr marL="0" marR="0" lvl="0" indent="0" algn="ctr" rtl="0">
                        <a:spcBef>
                          <a:spcPts val="0"/>
                        </a:spcBef>
                        <a:spcAft>
                          <a:spcPts val="0"/>
                        </a:spcAft>
                        <a:buClr>
                          <a:schemeClr val="dk1"/>
                        </a:buClr>
                        <a:buSzPct val="25000"/>
                        <a:buFont typeface="Calibri"/>
                        <a:buNone/>
                      </a:pPr>
                      <a:endParaRPr lang="en-GB" sz="900" dirty="0" smtClean="0"/>
                    </a:p>
                    <a:p>
                      <a:pPr marL="0" marR="0" lvl="0" indent="0" algn="ctr" rtl="0">
                        <a:spcBef>
                          <a:spcPts val="0"/>
                        </a:spcBef>
                        <a:spcAft>
                          <a:spcPts val="0"/>
                        </a:spcAft>
                        <a:buClr>
                          <a:schemeClr val="dk1"/>
                        </a:buClr>
                        <a:buSzPct val="25000"/>
                        <a:buFont typeface="Calibri"/>
                        <a:buNone/>
                      </a:pPr>
                      <a:endParaRPr lang="en-GB" sz="900" dirty="0" smtClean="0"/>
                    </a:p>
                    <a:p>
                      <a:pPr marL="0" marR="0" lvl="0" indent="0" algn="ctr" rtl="0">
                        <a:spcBef>
                          <a:spcPts val="0"/>
                        </a:spcBef>
                        <a:spcAft>
                          <a:spcPts val="0"/>
                        </a:spcAft>
                        <a:buClr>
                          <a:schemeClr val="dk1"/>
                        </a:buClr>
                        <a:buSzPct val="25000"/>
                        <a:buFont typeface="Calibri"/>
                        <a:buNone/>
                      </a:pPr>
                      <a:endParaRPr lang="en-GB" sz="900" dirty="0" smtClean="0"/>
                    </a:p>
                    <a:p>
                      <a:pPr marL="0" marR="0" lvl="0" indent="0" algn="ctr" rtl="0">
                        <a:spcBef>
                          <a:spcPts val="0"/>
                        </a:spcBef>
                        <a:spcAft>
                          <a:spcPts val="0"/>
                        </a:spcAft>
                        <a:buClr>
                          <a:schemeClr val="dk1"/>
                        </a:buClr>
                        <a:buSzPct val="25000"/>
                        <a:buFont typeface="Calibri"/>
                        <a:buNone/>
                      </a:pPr>
                      <a:r>
                        <a:rPr lang="en-GB" sz="900" dirty="0" smtClean="0"/>
                        <a:t>Outside</a:t>
                      </a:r>
                      <a:r>
                        <a:rPr lang="en-GB" sz="900" baseline="0" dirty="0" smtClean="0"/>
                        <a:t> agencies/companies and their expertise</a:t>
                      </a:r>
                      <a:endParaRPr lang="en-GB" sz="900" dirty="0"/>
                    </a:p>
                  </a:txBody>
                  <a:tcPr marL="91425" marR="91425" marT="91425" marB="91425"/>
                </a:tc>
                <a:tc>
                  <a:txBody>
                    <a:bodyPr/>
                    <a:lstStyle/>
                    <a:p>
                      <a:pPr marL="0" marR="0" lvl="0" indent="0" algn="ctr" rtl="0">
                        <a:spcBef>
                          <a:spcPts val="0"/>
                        </a:spcBef>
                        <a:spcAft>
                          <a:spcPts val="0"/>
                        </a:spcAft>
                        <a:buClr>
                          <a:schemeClr val="dk1"/>
                        </a:buClr>
                        <a:buSzPct val="25000"/>
                        <a:buFont typeface="Calibri"/>
                        <a:buNone/>
                      </a:pPr>
                      <a:r>
                        <a:rPr lang="en-GB" sz="900" dirty="0" smtClean="0"/>
                        <a:t>2018</a:t>
                      </a:r>
                    </a:p>
                    <a:p>
                      <a:pPr marL="0" marR="0" lvl="0" indent="0" algn="ctr" rtl="0">
                        <a:spcBef>
                          <a:spcPts val="0"/>
                        </a:spcBef>
                        <a:spcAft>
                          <a:spcPts val="0"/>
                        </a:spcAft>
                        <a:buClr>
                          <a:schemeClr val="dk1"/>
                        </a:buClr>
                        <a:buSzPct val="25000"/>
                        <a:buFont typeface="Calibri"/>
                        <a:buNone/>
                      </a:pPr>
                      <a:endParaRPr lang="en-GB" sz="900" dirty="0" smtClean="0"/>
                    </a:p>
                    <a:p>
                      <a:pPr marL="0" marR="0" lvl="0" indent="0" algn="ctr" rtl="0">
                        <a:spcBef>
                          <a:spcPts val="0"/>
                        </a:spcBef>
                        <a:spcAft>
                          <a:spcPts val="0"/>
                        </a:spcAft>
                        <a:buClr>
                          <a:schemeClr val="dk1"/>
                        </a:buClr>
                        <a:buSzPct val="25000"/>
                        <a:buFont typeface="Calibri"/>
                        <a:buNone/>
                      </a:pPr>
                      <a:endParaRPr lang="en-GB" sz="900" dirty="0" smtClean="0"/>
                    </a:p>
                    <a:p>
                      <a:pPr marL="0" marR="0" lvl="0" indent="0" algn="ctr" rtl="0">
                        <a:spcBef>
                          <a:spcPts val="0"/>
                        </a:spcBef>
                        <a:spcAft>
                          <a:spcPts val="0"/>
                        </a:spcAft>
                        <a:buClr>
                          <a:schemeClr val="dk1"/>
                        </a:buClr>
                        <a:buSzPct val="25000"/>
                        <a:buFont typeface="Calibri"/>
                        <a:buNone/>
                      </a:pPr>
                      <a:endParaRPr lang="en-GB" sz="900" dirty="0" smtClean="0"/>
                    </a:p>
                    <a:p>
                      <a:pPr marL="0" marR="0" lvl="0" indent="0" algn="ctr" rtl="0">
                        <a:spcBef>
                          <a:spcPts val="0"/>
                        </a:spcBef>
                        <a:spcAft>
                          <a:spcPts val="0"/>
                        </a:spcAft>
                        <a:buClr>
                          <a:schemeClr val="dk1"/>
                        </a:buClr>
                        <a:buSzPct val="25000"/>
                        <a:buFont typeface="Calibri"/>
                        <a:buNone/>
                      </a:pPr>
                      <a:endParaRPr lang="en-GB" sz="900" dirty="0" smtClean="0"/>
                    </a:p>
                    <a:p>
                      <a:pPr marL="0" marR="0" lvl="0" indent="0" algn="ctr" rtl="0">
                        <a:spcBef>
                          <a:spcPts val="0"/>
                        </a:spcBef>
                        <a:spcAft>
                          <a:spcPts val="0"/>
                        </a:spcAft>
                        <a:buClr>
                          <a:schemeClr val="dk1"/>
                        </a:buClr>
                        <a:buSzPct val="25000"/>
                        <a:buFont typeface="Calibri"/>
                        <a:buNone/>
                      </a:pPr>
                      <a:endParaRPr lang="en-GB" sz="900" dirty="0" smtClean="0"/>
                    </a:p>
                    <a:p>
                      <a:pPr marL="0" marR="0" lvl="0" indent="0" algn="ctr" rtl="0">
                        <a:spcBef>
                          <a:spcPts val="0"/>
                        </a:spcBef>
                        <a:spcAft>
                          <a:spcPts val="0"/>
                        </a:spcAft>
                        <a:buClr>
                          <a:schemeClr val="dk1"/>
                        </a:buClr>
                        <a:buSzPct val="25000"/>
                        <a:buFont typeface="Calibri"/>
                        <a:buNone/>
                      </a:pPr>
                      <a:r>
                        <a:rPr lang="en-GB" sz="900" dirty="0" smtClean="0"/>
                        <a:t>Review mid year and end of year.</a:t>
                      </a:r>
                      <a:endParaRPr lang="en-GB" sz="900" dirty="0"/>
                    </a:p>
                  </a:txBody>
                  <a:tcPr marL="91425" marR="91425" marT="91425" marB="91425"/>
                </a:tc>
              </a:tr>
            </a:tbl>
          </a:graphicData>
        </a:graphic>
      </p:graphicFrame>
      <p:sp>
        <p:nvSpPr>
          <p:cNvPr id="240" name="Shape 240"/>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GB" sz="1000" b="0" i="0" u="none" strike="noStrike" cap="none">
                <a:solidFill>
                  <a:schemeClr val="dk2"/>
                </a:solidFill>
                <a:latin typeface="Arial"/>
                <a:ea typeface="Arial"/>
                <a:cs typeface="Arial"/>
                <a:sym typeface="Arial"/>
              </a:rPr>
              <a:t>18</a:t>
            </a:fld>
            <a:endParaRPr lang="en-GB" sz="1000" b="0" i="0" u="none" strike="noStrike" cap="none">
              <a:solidFill>
                <a:schemeClr val="dk2"/>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154" y="205979"/>
            <a:ext cx="8177645" cy="687639"/>
          </a:xfrm>
        </p:spPr>
        <p:txBody>
          <a:bodyPr/>
          <a:lstStyle/>
          <a:p>
            <a:r>
              <a:rPr lang="en-US" sz="2000" dirty="0" smtClean="0">
                <a:solidFill>
                  <a:srgbClr val="FF0000"/>
                </a:solidFill>
                <a:latin typeface="+mn-lt"/>
              </a:rPr>
              <a:t>Progress and Achievement Target Groups for 2018</a:t>
            </a:r>
            <a:endParaRPr lang="en-US" sz="2000" dirty="0">
              <a:solidFill>
                <a:srgbClr val="FF0000"/>
              </a:solidFill>
              <a:latin typeface="+mn-lt"/>
            </a:endParaRPr>
          </a:p>
        </p:txBody>
      </p:sp>
      <p:sp>
        <p:nvSpPr>
          <p:cNvPr id="3" name="Slide Number Placeholder 2"/>
          <p:cNvSpPr>
            <a:spLocks noGrp="1"/>
          </p:cNvSpPr>
          <p:nvPr>
            <p:ph type="sldNum" idx="12"/>
          </p:nvPr>
        </p:nvSpPr>
        <p:spPr/>
        <p:txBody>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GB" sz="1000" b="0" i="0" u="none" strike="noStrike" cap="none" smtClean="0">
                <a:solidFill>
                  <a:schemeClr val="dk2"/>
                </a:solidFill>
                <a:latin typeface="Arial"/>
                <a:ea typeface="Arial"/>
                <a:cs typeface="Arial"/>
                <a:sym typeface="Arial"/>
              </a:rPr>
              <a:t>19</a:t>
            </a:fld>
            <a:endParaRPr lang="en-GB" sz="1000" b="0" i="0" u="none" strike="noStrike" cap="none">
              <a:solidFill>
                <a:schemeClr val="dk2"/>
              </a:solidFill>
              <a:latin typeface="Arial"/>
              <a:ea typeface="Arial"/>
              <a:cs typeface="Arial"/>
              <a:sym typeface="Arial"/>
            </a:endParaRPr>
          </a:p>
        </p:txBody>
      </p:sp>
      <p:sp>
        <p:nvSpPr>
          <p:cNvPr id="4" name="TextBox 3"/>
          <p:cNvSpPr txBox="1"/>
          <p:nvPr/>
        </p:nvSpPr>
        <p:spPr>
          <a:xfrm>
            <a:off x="394855" y="997527"/>
            <a:ext cx="8468590" cy="4231928"/>
          </a:xfrm>
          <a:prstGeom prst="rect">
            <a:avLst/>
          </a:prstGeom>
          <a:noFill/>
        </p:spPr>
        <p:txBody>
          <a:bodyPr wrap="square" rtlCol="0">
            <a:spAutoFit/>
          </a:bodyPr>
          <a:lstStyle/>
          <a:p>
            <a:r>
              <a:rPr lang="en-US" sz="1200" b="1" dirty="0" smtClean="0">
                <a:latin typeface="+mn-lt"/>
              </a:rPr>
              <a:t>Targets</a:t>
            </a:r>
            <a:r>
              <a:rPr lang="en-US" sz="1200" dirty="0" smtClean="0">
                <a:latin typeface="+mn-lt"/>
              </a:rPr>
              <a:t>:</a:t>
            </a:r>
          </a:p>
          <a:p>
            <a:pPr algn="just"/>
            <a:r>
              <a:rPr lang="en-US" sz="1200" b="1" dirty="0" smtClean="0">
                <a:latin typeface="+mn-lt"/>
              </a:rPr>
              <a:t>Progress: Raising Levels of Literacy </a:t>
            </a:r>
            <a:r>
              <a:rPr lang="mr-IN" sz="1200" b="1" dirty="0" smtClean="0">
                <a:latin typeface="+mn-lt"/>
              </a:rPr>
              <a:t>–</a:t>
            </a:r>
            <a:r>
              <a:rPr lang="en-US" sz="1200" b="1" dirty="0" smtClean="0">
                <a:latin typeface="+mn-lt"/>
              </a:rPr>
              <a:t> 2018 Writing Focus - through Learning Progression Frameworks</a:t>
            </a:r>
            <a:r>
              <a:rPr lang="en-US" sz="1200" dirty="0" smtClean="0"/>
              <a:t>:</a:t>
            </a:r>
          </a:p>
          <a:p>
            <a:pPr marL="285750" indent="-285750" algn="just">
              <a:buFont typeface="Arial" charset="0"/>
              <a:buChar char="•"/>
            </a:pPr>
            <a:r>
              <a:rPr lang="en-US" sz="1200" dirty="0" smtClean="0">
                <a:latin typeface="+mn-lt"/>
              </a:rPr>
              <a:t>Within one curriculum level against expected year level - Years 1 </a:t>
            </a:r>
            <a:r>
              <a:rPr lang="mr-IN" sz="1200" dirty="0" smtClean="0">
                <a:latin typeface="+mn-lt"/>
              </a:rPr>
              <a:t>–</a:t>
            </a:r>
            <a:r>
              <a:rPr lang="en-US" sz="1200" dirty="0">
                <a:latin typeface="+mn-lt"/>
              </a:rPr>
              <a:t> </a:t>
            </a:r>
            <a:r>
              <a:rPr lang="en-US" sz="1200" dirty="0" smtClean="0">
                <a:latin typeface="+mn-lt"/>
              </a:rPr>
              <a:t>8</a:t>
            </a:r>
          </a:p>
          <a:p>
            <a:pPr marL="285750" indent="-285750" algn="just">
              <a:buFont typeface="Arial" charset="0"/>
              <a:buChar char="•"/>
            </a:pPr>
            <a:endParaRPr lang="en-US" sz="1200" dirty="0">
              <a:latin typeface="+mn-lt"/>
            </a:endParaRPr>
          </a:p>
          <a:p>
            <a:pPr algn="just"/>
            <a:r>
              <a:rPr lang="en-US" sz="1200" b="1" dirty="0" smtClean="0">
                <a:latin typeface="+mn-lt"/>
              </a:rPr>
              <a:t>Progress: Raising Levels of Numeracy through Learning Progression Frameworks</a:t>
            </a:r>
            <a:r>
              <a:rPr lang="en-US" sz="1200" dirty="0" smtClean="0">
                <a:latin typeface="+mn-lt"/>
              </a:rPr>
              <a:t>:</a:t>
            </a:r>
          </a:p>
          <a:p>
            <a:pPr marL="285750" indent="-285750" algn="just">
              <a:buFont typeface="Arial" charset="0"/>
              <a:buChar char="•"/>
            </a:pPr>
            <a:r>
              <a:rPr lang="en-US" sz="1200" dirty="0" smtClean="0">
                <a:latin typeface="+mn-lt"/>
              </a:rPr>
              <a:t>Within one curriculum level against expected year level </a:t>
            </a:r>
            <a:r>
              <a:rPr lang="mr-IN" sz="1200" dirty="0" smtClean="0">
                <a:latin typeface="+mn-lt"/>
              </a:rPr>
              <a:t>–</a:t>
            </a:r>
            <a:r>
              <a:rPr lang="en-US" sz="1200" dirty="0" smtClean="0">
                <a:latin typeface="+mn-lt"/>
              </a:rPr>
              <a:t> Year 1 </a:t>
            </a:r>
            <a:r>
              <a:rPr lang="mr-IN" sz="1200" dirty="0" smtClean="0">
                <a:latin typeface="+mn-lt"/>
              </a:rPr>
              <a:t>–</a:t>
            </a:r>
            <a:r>
              <a:rPr lang="en-US" sz="1200" dirty="0" smtClean="0">
                <a:latin typeface="+mn-lt"/>
              </a:rPr>
              <a:t> 8</a:t>
            </a:r>
          </a:p>
          <a:p>
            <a:pPr marL="285750" indent="-285750" algn="just">
              <a:buFont typeface="Arial" charset="0"/>
              <a:buChar char="•"/>
            </a:pPr>
            <a:endParaRPr lang="en-US" sz="1200" dirty="0">
              <a:latin typeface="+mn-lt"/>
            </a:endParaRPr>
          </a:p>
          <a:p>
            <a:pPr algn="just"/>
            <a:r>
              <a:rPr lang="en-US" sz="1200" b="1" dirty="0" smtClean="0">
                <a:latin typeface="+mn-lt"/>
              </a:rPr>
              <a:t>Achievement: Raising and Accelerating Levels of Achievement: percentage of cohort at or above the expected curriculum level for their class level by years end:</a:t>
            </a:r>
          </a:p>
          <a:p>
            <a:pPr marL="285750" indent="-285750" algn="just">
              <a:buFont typeface="Arial" charset="0"/>
              <a:buChar char="•"/>
            </a:pPr>
            <a:r>
              <a:rPr lang="en-US" sz="1200" dirty="0" smtClean="0">
                <a:latin typeface="+mn-lt"/>
              </a:rPr>
              <a:t>Reading: March 2018 -  89.3%    December 2018 </a:t>
            </a:r>
            <a:r>
              <a:rPr lang="mr-IN" sz="1200" dirty="0" smtClean="0">
                <a:latin typeface="+mn-lt"/>
              </a:rPr>
              <a:t>–</a:t>
            </a:r>
            <a:r>
              <a:rPr lang="en-US" sz="1200" dirty="0" smtClean="0">
                <a:latin typeface="+mn-lt"/>
              </a:rPr>
              <a:t>  90%</a:t>
            </a:r>
          </a:p>
          <a:p>
            <a:pPr marL="285750" indent="-285750" algn="just">
              <a:buFont typeface="Arial" charset="0"/>
              <a:buChar char="•"/>
            </a:pPr>
            <a:r>
              <a:rPr lang="en-US" sz="1200" dirty="0" smtClean="0">
                <a:latin typeface="+mn-lt"/>
              </a:rPr>
              <a:t>Writing:   March 2018 </a:t>
            </a:r>
            <a:r>
              <a:rPr lang="mr-IN" sz="1200" dirty="0" smtClean="0">
                <a:latin typeface="+mn-lt"/>
              </a:rPr>
              <a:t>–</a:t>
            </a:r>
            <a:r>
              <a:rPr lang="en-US" sz="1200" dirty="0" smtClean="0">
                <a:latin typeface="+mn-lt"/>
              </a:rPr>
              <a:t> 80%.    </a:t>
            </a:r>
            <a:r>
              <a:rPr lang="en-US" sz="1200" dirty="0">
                <a:latin typeface="+mn-lt"/>
              </a:rPr>
              <a:t> </a:t>
            </a:r>
            <a:r>
              <a:rPr lang="en-US" sz="1200" dirty="0" smtClean="0">
                <a:latin typeface="+mn-lt"/>
              </a:rPr>
              <a:t>  December 2018 </a:t>
            </a:r>
            <a:r>
              <a:rPr lang="mr-IN" sz="1200" dirty="0" smtClean="0">
                <a:latin typeface="+mn-lt"/>
              </a:rPr>
              <a:t>–</a:t>
            </a:r>
            <a:r>
              <a:rPr lang="en-US" sz="1200" dirty="0">
                <a:latin typeface="+mn-lt"/>
              </a:rPr>
              <a:t> </a:t>
            </a:r>
            <a:r>
              <a:rPr lang="en-US" sz="1200" dirty="0" smtClean="0">
                <a:latin typeface="+mn-lt"/>
              </a:rPr>
              <a:t>85%</a:t>
            </a:r>
          </a:p>
          <a:p>
            <a:pPr marL="285750" indent="-285750" algn="just">
              <a:buFont typeface="Arial" charset="0"/>
              <a:buChar char="•"/>
            </a:pPr>
            <a:r>
              <a:rPr lang="en-US" sz="1200" dirty="0" smtClean="0">
                <a:latin typeface="+mn-lt"/>
              </a:rPr>
              <a:t>Mathematics: March 2018 </a:t>
            </a:r>
            <a:r>
              <a:rPr lang="mr-IN" sz="1200" dirty="0" smtClean="0">
                <a:latin typeface="+mn-lt"/>
              </a:rPr>
              <a:t>–</a:t>
            </a:r>
            <a:r>
              <a:rPr lang="en-US" sz="1200" dirty="0" smtClean="0">
                <a:latin typeface="+mn-lt"/>
              </a:rPr>
              <a:t> 85% December 2018  - 86%</a:t>
            </a:r>
          </a:p>
          <a:p>
            <a:pPr marL="285750" indent="-285750" algn="just">
              <a:buFont typeface="Arial" charset="0"/>
              <a:buChar char="•"/>
            </a:pPr>
            <a:endParaRPr lang="en-US" sz="1200" dirty="0">
              <a:latin typeface="+mn-lt"/>
            </a:endParaRPr>
          </a:p>
          <a:p>
            <a:pPr algn="just"/>
            <a:r>
              <a:rPr lang="en-US" sz="1200" b="1" dirty="0" smtClean="0">
                <a:latin typeface="+mn-lt"/>
              </a:rPr>
              <a:t>Maori Achievement:</a:t>
            </a:r>
          </a:p>
          <a:p>
            <a:pPr marL="285750" indent="-285750" algn="just">
              <a:buFont typeface="Arial" charset="0"/>
              <a:buChar char="•"/>
            </a:pPr>
            <a:r>
              <a:rPr lang="en-US" sz="1200" dirty="0" smtClean="0">
                <a:latin typeface="+mn-lt"/>
              </a:rPr>
              <a:t>Currently 6% of the St Mark’s School population identify as Maori. Of this cohort, the number of students not achieving at the age expected level is 1.4%. Consultation with whanau and extended family to raise achievement for this cohort.</a:t>
            </a:r>
          </a:p>
          <a:p>
            <a:pPr marL="285750" indent="-285750" algn="just">
              <a:buFont typeface="Arial" charset="0"/>
              <a:buChar char="•"/>
            </a:pPr>
            <a:endParaRPr lang="en-US" sz="1200" dirty="0">
              <a:latin typeface="+mn-lt"/>
            </a:endParaRPr>
          </a:p>
          <a:p>
            <a:pPr algn="just"/>
            <a:r>
              <a:rPr lang="en-US" sz="1200" b="1" dirty="0" smtClean="0">
                <a:latin typeface="+mn-lt"/>
              </a:rPr>
              <a:t>Achievement in Science (including Environmental Science, Science Curriculum: </a:t>
            </a:r>
            <a:r>
              <a:rPr lang="en-US" sz="1200" dirty="0" smtClean="0">
                <a:latin typeface="+mn-lt"/>
              </a:rPr>
              <a:t>As measured by formative assessment rubrics of engagement in learning, thinking skills, inquiry projects and collaboration.</a:t>
            </a:r>
            <a:endParaRPr lang="en-US" sz="1200" b="1" dirty="0" smtClean="0">
              <a:latin typeface="+mn-lt"/>
            </a:endParaRPr>
          </a:p>
          <a:p>
            <a:pPr algn="just"/>
            <a:endParaRPr lang="en-US" sz="1300" dirty="0">
              <a:latin typeface="+mn-lt"/>
            </a:endParaRPr>
          </a:p>
          <a:p>
            <a:pPr algn="just"/>
            <a:endParaRPr lang="en-US" dirty="0" smtClean="0">
              <a:latin typeface="+mn-lt"/>
            </a:endParaRPr>
          </a:p>
          <a:p>
            <a:pPr marL="285750" indent="-285750" algn="just">
              <a:buFont typeface="Arial" charset="0"/>
              <a:buChar char="•"/>
            </a:pPr>
            <a:endParaRPr lang="en-US" dirty="0" smtClean="0">
              <a:latin typeface="+mn-lt"/>
            </a:endParaRPr>
          </a:p>
        </p:txBody>
      </p:sp>
    </p:spTree>
    <p:extLst>
      <p:ext uri="{BB962C8B-B14F-4D97-AF65-F5344CB8AC3E}">
        <p14:creationId xmlns:p14="http://schemas.microsoft.com/office/powerpoint/2010/main" val="177845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147844"/>
            <a:ext cx="8520599" cy="572699"/>
          </a:xfrm>
          <a:prstGeom prst="rect">
            <a:avLst/>
          </a:prstGeom>
          <a:noFill/>
          <a:ln>
            <a:noFill/>
          </a:ln>
        </p:spPr>
        <p:txBody>
          <a:bodyPr lIns="91425" tIns="91425" rIns="91425" bIns="91425" anchor="t" anchorCtr="0">
            <a:noAutofit/>
          </a:bodyPr>
          <a:lstStyle/>
          <a:p>
            <a:pPr marL="0" marR="0" lvl="0" indent="0" algn="ctr" rtl="0">
              <a:spcBef>
                <a:spcPts val="0"/>
              </a:spcBef>
              <a:buClr>
                <a:srgbClr val="CC0000"/>
              </a:buClr>
              <a:buSzPct val="25000"/>
              <a:buFont typeface="Lobster Two"/>
              <a:buNone/>
            </a:pPr>
            <a:r>
              <a:rPr lang="en-GB" sz="3000" b="1" i="0" u="none" strike="noStrike" cap="none">
                <a:solidFill>
                  <a:srgbClr val="CC0000"/>
                </a:solidFill>
                <a:latin typeface="Lobster Two"/>
                <a:ea typeface="Lobster Two"/>
                <a:cs typeface="Lobster Two"/>
                <a:sym typeface="Lobster Two"/>
              </a:rPr>
              <a:t>Vision Statement</a:t>
            </a:r>
          </a:p>
        </p:txBody>
      </p:sp>
      <p:sp>
        <p:nvSpPr>
          <p:cNvPr id="104" name="Shape 104"/>
          <p:cNvSpPr txBox="1">
            <a:spLocks noGrp="1"/>
          </p:cNvSpPr>
          <p:nvPr>
            <p:ph type="body" idx="1"/>
          </p:nvPr>
        </p:nvSpPr>
        <p:spPr>
          <a:xfrm>
            <a:off x="311700" y="1406176"/>
            <a:ext cx="8520599" cy="2850776"/>
          </a:xfrm>
          <a:prstGeom prst="rect">
            <a:avLst/>
          </a:prstGeom>
          <a:noFill/>
          <a:ln>
            <a:noFill/>
          </a:ln>
        </p:spPr>
        <p:txBody>
          <a:bodyPr lIns="91425" tIns="91425" rIns="91425" bIns="91425" anchor="t" anchorCtr="0">
            <a:noAutofit/>
          </a:bodyPr>
          <a:lstStyle/>
          <a:p>
            <a:pPr marL="342900" marR="0" lvl="0" indent="-342900" algn="ctr" rtl="0">
              <a:spcBef>
                <a:spcPts val="0"/>
              </a:spcBef>
              <a:buClr>
                <a:schemeClr val="dk1"/>
              </a:buClr>
              <a:buSzPct val="25000"/>
              <a:buFont typeface="Arial"/>
              <a:buNone/>
            </a:pPr>
            <a:r>
              <a:rPr lang="en-GB" sz="2400" b="0" i="1" u="none" strike="noStrike" cap="none">
                <a:solidFill>
                  <a:schemeClr val="dk1"/>
                </a:solidFill>
                <a:latin typeface="Calibri"/>
                <a:ea typeface="Calibri"/>
                <a:cs typeface="Calibri"/>
                <a:sym typeface="Calibri"/>
              </a:rPr>
              <a:t>With God at its heart, St Mark</a:t>
            </a:r>
            <a:r>
              <a:rPr lang="en-GB" sz="2400" i="1"/>
              <a:t>’</a:t>
            </a:r>
            <a:r>
              <a:rPr lang="en-GB" sz="2400" b="0" i="1" u="none" strike="noStrike" cap="none">
                <a:solidFill>
                  <a:schemeClr val="dk1"/>
                </a:solidFill>
                <a:latin typeface="Calibri"/>
                <a:ea typeface="Calibri"/>
                <a:cs typeface="Calibri"/>
                <a:sym typeface="Calibri"/>
              </a:rPr>
              <a:t>s will honour its history and traditions whilst fostering change across all dimensions of the lives that it touches. We partner with parents to encourage every child’s unique gifts and talents, to grow every child’s love of learning so that they have the skills and knowledge to serve God and others in an ever changing world. </a:t>
            </a:r>
          </a:p>
        </p:txBody>
      </p:sp>
      <p:sp>
        <p:nvSpPr>
          <p:cNvPr id="105" name="Shape 105"/>
          <p:cNvSpPr txBox="1"/>
          <p:nvPr/>
        </p:nvSpPr>
        <p:spPr>
          <a:xfrm>
            <a:off x="2147502" y="4509327"/>
            <a:ext cx="5920994" cy="307777"/>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GB" sz="1400" b="0" i="0" u="none" strike="noStrike" cap="none" dirty="0">
                <a:solidFill>
                  <a:srgbClr val="000000"/>
                </a:solidFill>
                <a:latin typeface="Arial"/>
                <a:ea typeface="Arial"/>
                <a:cs typeface="Arial"/>
                <a:sym typeface="Arial"/>
              </a:rPr>
              <a:t>Transforming Lives Through the St Mark’s Story</a:t>
            </a:r>
          </a:p>
        </p:txBody>
      </p:sp>
      <p:sp>
        <p:nvSpPr>
          <p:cNvPr id="106" name="Shape 106"/>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GB" sz="1200" b="0" i="0" u="none" strike="noStrike" cap="none">
                <a:solidFill>
                  <a:srgbClr val="888888"/>
                </a:solidFill>
                <a:latin typeface="Arial"/>
                <a:ea typeface="Arial"/>
                <a:cs typeface="Arial"/>
                <a:sym typeface="Arial"/>
              </a:rPr>
              <a:t>2</a:t>
            </a:fld>
            <a:endParaRPr lang="en-GB" sz="1200" b="0" i="0" u="none" strike="noStrike" cap="none">
              <a:solidFill>
                <a:srgbClr val="888888"/>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311700" y="132605"/>
            <a:ext cx="8520599" cy="572699"/>
          </a:xfrm>
          <a:prstGeom prst="rect">
            <a:avLst/>
          </a:prstGeom>
          <a:noFill/>
          <a:ln>
            <a:noFill/>
          </a:ln>
        </p:spPr>
        <p:txBody>
          <a:bodyPr lIns="91425" tIns="91425" rIns="91425" bIns="91425" anchor="t" anchorCtr="0">
            <a:noAutofit/>
          </a:bodyPr>
          <a:lstStyle/>
          <a:p>
            <a:pPr marL="0" marR="0" lvl="0" indent="0" algn="ctr" rtl="0">
              <a:spcBef>
                <a:spcPts val="0"/>
              </a:spcBef>
              <a:buClr>
                <a:srgbClr val="CC0000"/>
              </a:buClr>
              <a:buSzPct val="25000"/>
              <a:buFont typeface="Lobster Two"/>
              <a:buNone/>
            </a:pPr>
            <a:r>
              <a:rPr lang="en-GB" sz="2000" b="1" i="0" u="none" strike="noStrike" cap="none" dirty="0">
                <a:solidFill>
                  <a:srgbClr val="CC0000"/>
                </a:solidFill>
                <a:latin typeface="Lobster Two"/>
                <a:ea typeface="Lobster Two"/>
                <a:cs typeface="Lobster Two"/>
                <a:sym typeface="Lobster Two"/>
              </a:rPr>
              <a:t>Baseline data Term 1 </a:t>
            </a:r>
            <a:r>
              <a:rPr lang="en-GB" sz="2000" b="1" i="0" u="none" strike="noStrike" cap="none" dirty="0" smtClean="0">
                <a:solidFill>
                  <a:srgbClr val="CC0000"/>
                </a:solidFill>
                <a:latin typeface="Lobster Two"/>
                <a:ea typeface="Lobster Two"/>
                <a:cs typeface="Lobster Two"/>
                <a:sym typeface="Lobster Two"/>
              </a:rPr>
              <a:t>2018: </a:t>
            </a:r>
            <a:r>
              <a:rPr lang="en-GB" sz="2000" b="1" i="0" u="none" strike="noStrike" cap="none" dirty="0">
                <a:solidFill>
                  <a:srgbClr val="CC0000"/>
                </a:solidFill>
                <a:latin typeface="Lobster Two"/>
                <a:ea typeface="Lobster Two"/>
                <a:cs typeface="Lobster Two"/>
                <a:sym typeface="Lobster Two"/>
              </a:rPr>
              <a:t>WRITING</a:t>
            </a:r>
          </a:p>
        </p:txBody>
      </p:sp>
      <p:sp>
        <p:nvSpPr>
          <p:cNvPr id="260" name="Shape 260"/>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noAutofit/>
          </a:bodyPr>
          <a:lstStyle/>
          <a:p>
            <a:pPr marL="457200" marR="0" lvl="0" indent="-317500" algn="just" rtl="0">
              <a:spcBef>
                <a:spcPts val="0"/>
              </a:spcBef>
              <a:spcAft>
                <a:spcPts val="0"/>
              </a:spcAft>
              <a:buClr>
                <a:schemeClr val="dk1"/>
              </a:buClr>
              <a:buSzPct val="100000"/>
              <a:buFont typeface="Arial"/>
              <a:buAutoNum type="arabicPeriod"/>
            </a:pPr>
            <a:r>
              <a:rPr lang="en-GB" sz="1200" b="0" i="0" u="none" strike="noStrike" cap="none" dirty="0">
                <a:solidFill>
                  <a:schemeClr val="dk1"/>
                </a:solidFill>
                <a:sym typeface="Calibri"/>
              </a:rPr>
              <a:t>The results indicate that there are </a:t>
            </a:r>
            <a:r>
              <a:rPr lang="en-GB" sz="1200" b="0" i="0" u="none" strike="noStrike" cap="none" dirty="0" smtClean="0">
                <a:solidFill>
                  <a:schemeClr val="dk1"/>
                </a:solidFill>
                <a:sym typeface="Calibri"/>
              </a:rPr>
              <a:t>4</a:t>
            </a:r>
            <a:r>
              <a:rPr lang="en-GB" sz="1200" dirty="0"/>
              <a:t>0</a:t>
            </a:r>
            <a:r>
              <a:rPr lang="en-GB" sz="1200" dirty="0" smtClean="0"/>
              <a:t> </a:t>
            </a:r>
            <a:r>
              <a:rPr lang="en-GB" sz="1200" b="0" i="0" u="none" strike="noStrike" cap="none" dirty="0">
                <a:solidFill>
                  <a:schemeClr val="dk1"/>
                </a:solidFill>
                <a:sym typeface="Calibri"/>
              </a:rPr>
              <a:t>students </a:t>
            </a:r>
            <a:r>
              <a:rPr lang="en-GB" sz="1200" b="0" i="0" u="none" strike="noStrike" cap="none" dirty="0" smtClean="0">
                <a:solidFill>
                  <a:schemeClr val="dk1"/>
                </a:solidFill>
                <a:sym typeface="Calibri"/>
              </a:rPr>
              <a:t>(</a:t>
            </a:r>
            <a:r>
              <a:rPr lang="en-GB" sz="1200" dirty="0" smtClean="0"/>
              <a:t>19</a:t>
            </a:r>
            <a:r>
              <a:rPr lang="en-GB" sz="1200" b="0" i="0" u="none" strike="noStrike" cap="none" dirty="0" smtClean="0">
                <a:solidFill>
                  <a:schemeClr val="dk1"/>
                </a:solidFill>
                <a:sym typeface="Calibri"/>
              </a:rPr>
              <a:t>%) </a:t>
            </a:r>
            <a:r>
              <a:rPr lang="en-GB" sz="1200" b="0" i="0" u="none" strike="noStrike" cap="none" dirty="0">
                <a:solidFill>
                  <a:schemeClr val="dk1"/>
                </a:solidFill>
                <a:sym typeface="Calibri"/>
              </a:rPr>
              <a:t>of St Mark’s School</a:t>
            </a:r>
            <a:r>
              <a:rPr lang="en-GB" sz="1200" dirty="0"/>
              <a:t> </a:t>
            </a:r>
            <a:r>
              <a:rPr lang="en-GB" sz="1200" b="0" i="0" u="none" strike="noStrike" cap="none" dirty="0">
                <a:solidFill>
                  <a:schemeClr val="dk1"/>
                </a:solidFill>
                <a:sym typeface="Calibri"/>
              </a:rPr>
              <a:t>yet to </a:t>
            </a:r>
            <a:r>
              <a:rPr lang="en-GB" sz="1200" b="0" i="0" u="none" strike="noStrike" cap="none" dirty="0" smtClean="0">
                <a:solidFill>
                  <a:schemeClr val="dk1"/>
                </a:solidFill>
                <a:sym typeface="Calibri"/>
              </a:rPr>
              <a:t>achieve at a level expected for age. </a:t>
            </a:r>
            <a:endParaRPr lang="en-GB" sz="1200" b="0" i="0" u="none" strike="noStrike" cap="none" dirty="0">
              <a:solidFill>
                <a:schemeClr val="dk1"/>
              </a:solidFill>
              <a:sym typeface="Calibri"/>
            </a:endParaRPr>
          </a:p>
          <a:p>
            <a:pPr marL="311150" indent="-171450" algn="just">
              <a:buSzPct val="25000"/>
            </a:pPr>
            <a:r>
              <a:rPr lang="mi-NZ" sz="1200" b="0" i="0" u="none" strike="noStrike" cap="none" dirty="0" smtClean="0">
                <a:solidFill>
                  <a:schemeClr val="dk1"/>
                </a:solidFill>
                <a:sym typeface="Calibri"/>
              </a:rPr>
              <a:t>3.3% of these students are well below the current national standard while 15.7% are below the current national standard.</a:t>
            </a:r>
            <a:endParaRPr sz="1200" b="0" i="0" u="none" strike="noStrike" cap="none" dirty="0">
              <a:solidFill>
                <a:schemeClr val="dk1"/>
              </a:solidFill>
              <a:sym typeface="Calibri"/>
            </a:endParaRPr>
          </a:p>
          <a:p>
            <a:pPr marL="311150" indent="-171450" algn="just">
              <a:buSzPct val="25000"/>
              <a:buFont typeface="Wingdings" charset="2"/>
              <a:buChar char="Ø"/>
            </a:pPr>
            <a:r>
              <a:rPr lang="en-GB" sz="1200" b="0" i="0" u="none" strike="noStrike" cap="none" dirty="0">
                <a:solidFill>
                  <a:schemeClr val="dk1"/>
                </a:solidFill>
                <a:sym typeface="Calibri"/>
              </a:rPr>
              <a:t>	</a:t>
            </a:r>
            <a:endParaRPr sz="1200" b="0" i="0" u="none" strike="noStrike" cap="none" dirty="0">
              <a:solidFill>
                <a:schemeClr val="dk1"/>
              </a:solidFill>
              <a:sym typeface="Calibri"/>
            </a:endParaRPr>
          </a:p>
          <a:p>
            <a:pPr marL="342900" marR="0" lvl="0" indent="-342900" algn="just" rtl="0">
              <a:spcBef>
                <a:spcPts val="0"/>
              </a:spcBef>
              <a:spcAft>
                <a:spcPts val="0"/>
              </a:spcAft>
              <a:buClr>
                <a:schemeClr val="dk1"/>
              </a:buClr>
              <a:buSzPct val="25000"/>
              <a:buFont typeface="Arial"/>
              <a:buNone/>
            </a:pPr>
            <a:r>
              <a:rPr lang="en-GB" sz="1200" b="0" i="0" u="none" strike="noStrike" cap="none" dirty="0">
                <a:solidFill>
                  <a:schemeClr val="dk1"/>
                </a:solidFill>
                <a:sym typeface="Calibri"/>
              </a:rPr>
              <a:t>2. Writing </a:t>
            </a:r>
            <a:r>
              <a:rPr lang="en-GB" sz="1200" b="0" i="0" u="none" strike="noStrike" cap="none" dirty="0" smtClean="0">
                <a:solidFill>
                  <a:schemeClr val="dk1"/>
                </a:solidFill>
                <a:sym typeface="Calibri"/>
              </a:rPr>
              <a:t>continues to be an area identified by senior </a:t>
            </a:r>
            <a:r>
              <a:rPr lang="en-GB" sz="1200" b="0" i="0" u="none" strike="noStrike" cap="none" dirty="0">
                <a:solidFill>
                  <a:schemeClr val="dk1"/>
                </a:solidFill>
                <a:sym typeface="Calibri"/>
              </a:rPr>
              <a:t>management and staff as a significant area of need and a target area for </a:t>
            </a:r>
            <a:r>
              <a:rPr lang="en-GB" sz="1200" b="0" i="0" u="none" strike="noStrike" cap="none" dirty="0" smtClean="0">
                <a:solidFill>
                  <a:schemeClr val="dk1"/>
                </a:solidFill>
                <a:sym typeface="Calibri"/>
              </a:rPr>
              <a:t>2018, </a:t>
            </a:r>
            <a:r>
              <a:rPr lang="en-GB" sz="1200" b="0" i="0" u="none" strike="noStrike" cap="none" dirty="0">
                <a:solidFill>
                  <a:schemeClr val="dk1"/>
                </a:solidFill>
                <a:sym typeface="Calibri"/>
              </a:rPr>
              <a:t>with professional development </a:t>
            </a:r>
            <a:r>
              <a:rPr lang="en-GB" sz="1200" b="0" i="0" u="none" strike="noStrike" cap="none" dirty="0" smtClean="0">
                <a:solidFill>
                  <a:schemeClr val="dk1"/>
                </a:solidFill>
                <a:sym typeface="Calibri"/>
              </a:rPr>
              <a:t>continuing and differentiated programs for students provided.</a:t>
            </a:r>
            <a:endParaRPr lang="en-GB" sz="1200" b="0" i="0" u="none" strike="noStrike" cap="none" dirty="0">
              <a:solidFill>
                <a:schemeClr val="dk1"/>
              </a:solidFill>
              <a:sym typeface="Calibri"/>
            </a:endParaRPr>
          </a:p>
          <a:p>
            <a:pPr marL="342900" marR="0" lvl="0" indent="-342900" algn="just" rtl="0">
              <a:spcBef>
                <a:spcPts val="0"/>
              </a:spcBef>
              <a:spcAft>
                <a:spcPts val="0"/>
              </a:spcAft>
              <a:buClr>
                <a:schemeClr val="dk1"/>
              </a:buClr>
              <a:buSzPct val="25000"/>
              <a:buFont typeface="Arial"/>
              <a:buNone/>
            </a:pPr>
            <a:endParaRPr sz="1200" b="0" i="0" u="none" strike="noStrike" cap="none" dirty="0">
              <a:solidFill>
                <a:schemeClr val="dk1"/>
              </a:solidFill>
              <a:sym typeface="Calibri"/>
            </a:endParaRPr>
          </a:p>
          <a:p>
            <a:pPr marL="342900" marR="0" lvl="0" indent="-342900" algn="just" rtl="0">
              <a:spcBef>
                <a:spcPts val="0"/>
              </a:spcBef>
              <a:spcAft>
                <a:spcPts val="0"/>
              </a:spcAft>
              <a:buClr>
                <a:schemeClr val="dk1"/>
              </a:buClr>
              <a:buSzPct val="25000"/>
              <a:buFont typeface="Arial"/>
              <a:buNone/>
            </a:pPr>
            <a:r>
              <a:rPr lang="en-GB" sz="1200" b="0" i="0" u="none" strike="noStrike" cap="none" dirty="0">
                <a:solidFill>
                  <a:schemeClr val="dk1"/>
                </a:solidFill>
                <a:sym typeface="Calibri"/>
              </a:rPr>
              <a:t>3. </a:t>
            </a:r>
            <a:r>
              <a:rPr lang="en-GB" sz="1200" b="0" i="0" u="none" strike="noStrike" cap="none" dirty="0" smtClean="0">
                <a:solidFill>
                  <a:schemeClr val="dk1"/>
                </a:solidFill>
                <a:sym typeface="Calibri"/>
              </a:rPr>
              <a:t>Since the last reporting period the roll at St Mark’s School has increased from 191 to 209. The percentage of those at or above the current National Standards has increased from 78% to 80.6%. </a:t>
            </a:r>
          </a:p>
          <a:p>
            <a:pPr marL="342900" marR="0" lvl="0" indent="-342900" algn="just" rtl="0">
              <a:spcBef>
                <a:spcPts val="0"/>
              </a:spcBef>
              <a:spcAft>
                <a:spcPts val="0"/>
              </a:spcAft>
              <a:buClr>
                <a:schemeClr val="dk1"/>
              </a:buClr>
              <a:buSzPct val="25000"/>
              <a:buFont typeface="Arial"/>
              <a:buNone/>
            </a:pPr>
            <a:endParaRPr sz="1200" b="0" i="0" u="none" strike="noStrike" cap="none" dirty="0">
              <a:solidFill>
                <a:schemeClr val="dk1"/>
              </a:solidFill>
              <a:sym typeface="Calibri"/>
            </a:endParaRPr>
          </a:p>
          <a:p>
            <a:pPr marL="342900" marR="0" lvl="0" indent="-342900" algn="just" rtl="0">
              <a:spcBef>
                <a:spcPts val="0"/>
              </a:spcBef>
              <a:spcAft>
                <a:spcPts val="0"/>
              </a:spcAft>
              <a:buClr>
                <a:schemeClr val="dk1"/>
              </a:buClr>
              <a:buSzPct val="25000"/>
              <a:buFont typeface="Arial"/>
              <a:buNone/>
            </a:pPr>
            <a:r>
              <a:rPr lang="en-GB" sz="1200" b="0" i="0" u="none" strike="noStrike" cap="none" dirty="0">
                <a:solidFill>
                  <a:schemeClr val="dk1"/>
                </a:solidFill>
                <a:sym typeface="Calibri"/>
              </a:rPr>
              <a:t>4. </a:t>
            </a:r>
            <a:r>
              <a:rPr lang="en-GB" sz="1200" b="0" i="0" u="none" strike="noStrike" cap="none" dirty="0" smtClean="0">
                <a:solidFill>
                  <a:schemeClr val="dk1"/>
                </a:solidFill>
                <a:sym typeface="Calibri"/>
              </a:rPr>
              <a:t>The increase in those achieving at a </a:t>
            </a:r>
            <a:r>
              <a:rPr lang="en-GB" sz="1200" dirty="0" smtClean="0"/>
              <a:t>level at or above the level expected for their age, can be directly attributed to professional learning focus on writing and the Learning Progressions outlined in the PACT tool, increased attention to student data and deliberate and focussed collaborative inquiry.</a:t>
            </a:r>
            <a:endParaRPr lang="en-GB" sz="1200" b="0" i="0" u="none" strike="noStrike" cap="none" dirty="0">
              <a:solidFill>
                <a:schemeClr val="dk1"/>
              </a:solidFill>
              <a:sym typeface="Calibri"/>
            </a:endParaRPr>
          </a:p>
          <a:p>
            <a:pPr marL="342900" marR="0" lvl="0" indent="-342900" algn="just" rtl="0">
              <a:spcBef>
                <a:spcPts val="0"/>
              </a:spcBef>
              <a:spcAft>
                <a:spcPts val="0"/>
              </a:spcAft>
              <a:buClr>
                <a:schemeClr val="dk1"/>
              </a:buClr>
              <a:buSzPct val="25000"/>
              <a:buFont typeface="Arial"/>
              <a:buNone/>
            </a:pPr>
            <a:endParaRPr sz="1200" b="0" i="0" u="none" strike="noStrike" cap="none" dirty="0">
              <a:solidFill>
                <a:schemeClr val="dk1"/>
              </a:solidFill>
              <a:sym typeface="Calibri"/>
            </a:endParaRPr>
          </a:p>
          <a:p>
            <a:pPr marL="342900" marR="0" lvl="0" indent="-342900" algn="just" rtl="0">
              <a:spcBef>
                <a:spcPts val="0"/>
              </a:spcBef>
              <a:spcAft>
                <a:spcPts val="0"/>
              </a:spcAft>
              <a:buClr>
                <a:schemeClr val="dk1"/>
              </a:buClr>
              <a:buSzPct val="25000"/>
              <a:buFont typeface="Arial"/>
              <a:buNone/>
            </a:pPr>
            <a:r>
              <a:rPr lang="en-GB" sz="1200" b="0" i="0" u="none" strike="noStrike" cap="none" dirty="0">
                <a:solidFill>
                  <a:schemeClr val="dk1"/>
                </a:solidFill>
                <a:sym typeface="Calibri"/>
              </a:rPr>
              <a:t>5. A process for </a:t>
            </a:r>
            <a:r>
              <a:rPr lang="en-GB" sz="1200" b="0" i="0" u="none" strike="noStrike" cap="none" dirty="0" smtClean="0">
                <a:solidFill>
                  <a:schemeClr val="dk1"/>
                </a:solidFill>
                <a:sym typeface="Calibri"/>
              </a:rPr>
              <a:t>identifying and describing the needs of at-risk learners (those at risk of not meeting the level appropriate for age), has been a school-wide project and is now able to direct resourcing for individuals as learning is personalised.</a:t>
            </a:r>
          </a:p>
          <a:p>
            <a:pPr marL="342900" marR="0" lvl="0" indent="-342900" algn="just" rtl="0">
              <a:spcBef>
                <a:spcPts val="0"/>
              </a:spcBef>
              <a:spcAft>
                <a:spcPts val="0"/>
              </a:spcAft>
              <a:buClr>
                <a:schemeClr val="dk1"/>
              </a:buClr>
              <a:buSzPct val="25000"/>
              <a:buFont typeface="Arial"/>
              <a:buNone/>
            </a:pPr>
            <a:endParaRPr sz="1200" b="0" i="0" u="none" strike="noStrike" cap="none" dirty="0">
              <a:solidFill>
                <a:schemeClr val="dk1"/>
              </a:solidFill>
              <a:sym typeface="Calibri"/>
            </a:endParaRPr>
          </a:p>
          <a:p>
            <a:pPr marL="342900" marR="0" lvl="0" indent="-342900" algn="just" rtl="0">
              <a:spcBef>
                <a:spcPts val="0"/>
              </a:spcBef>
              <a:spcAft>
                <a:spcPts val="0"/>
              </a:spcAft>
              <a:buClr>
                <a:schemeClr val="dk1"/>
              </a:buClr>
              <a:buSzPct val="25000"/>
              <a:buFont typeface="Arial"/>
              <a:buNone/>
            </a:pPr>
            <a:r>
              <a:rPr lang="en-GB" sz="1200" b="0" i="0" u="none" strike="noStrike" cap="none" dirty="0">
                <a:solidFill>
                  <a:schemeClr val="dk1"/>
                </a:solidFill>
                <a:sym typeface="Calibri"/>
              </a:rPr>
              <a:t>6. A </a:t>
            </a:r>
            <a:r>
              <a:rPr lang="en-GB" sz="1200" b="0" i="0" u="none" strike="noStrike" cap="none" dirty="0" smtClean="0">
                <a:solidFill>
                  <a:schemeClr val="dk1"/>
                </a:solidFill>
                <a:sym typeface="Calibri"/>
              </a:rPr>
              <a:t>collaborative inquiry, along with strict attention to practice analysis will ensure accountability of gains for students.</a:t>
            </a:r>
            <a:endParaRPr sz="1200" b="0" i="0" u="none" strike="noStrike" cap="none" dirty="0">
              <a:solidFill>
                <a:schemeClr val="dk1"/>
              </a:solidFill>
              <a:sym typeface="Calibri"/>
            </a:endParaRPr>
          </a:p>
        </p:txBody>
      </p:sp>
      <p:sp>
        <p:nvSpPr>
          <p:cNvPr id="261" name="Shape 261"/>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GB" sz="1200" b="0" i="0" u="none" strike="noStrike" cap="none">
                <a:solidFill>
                  <a:srgbClr val="888888"/>
                </a:solidFill>
                <a:latin typeface="Arial"/>
                <a:ea typeface="Arial"/>
                <a:cs typeface="Arial"/>
                <a:sym typeface="Arial"/>
              </a:rPr>
              <a:t>20</a:t>
            </a:fld>
            <a:endParaRPr lang="en-GB" sz="1200" b="0" i="0" u="none" strike="noStrike" cap="none">
              <a:solidFill>
                <a:srgbClr val="888888"/>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311700" y="147844"/>
            <a:ext cx="8520599" cy="572699"/>
          </a:xfrm>
          <a:prstGeom prst="rect">
            <a:avLst/>
          </a:prstGeom>
          <a:noFill/>
          <a:ln>
            <a:noFill/>
          </a:ln>
        </p:spPr>
        <p:txBody>
          <a:bodyPr lIns="91425" tIns="91425" rIns="91425" bIns="91425" anchor="t" anchorCtr="0">
            <a:noAutofit/>
          </a:bodyPr>
          <a:lstStyle/>
          <a:p>
            <a:pPr marL="0" marR="0" lvl="0" indent="0" algn="ctr" rtl="0">
              <a:spcBef>
                <a:spcPts val="0"/>
              </a:spcBef>
              <a:buClr>
                <a:srgbClr val="CC0000"/>
              </a:buClr>
              <a:buSzPct val="25000"/>
              <a:buFont typeface="Lobster Two"/>
              <a:buNone/>
            </a:pPr>
            <a:r>
              <a:rPr lang="en-GB" sz="2000" b="1" i="0" u="none" strike="noStrike" cap="none" dirty="0">
                <a:solidFill>
                  <a:srgbClr val="CC0000"/>
                </a:solidFill>
                <a:latin typeface="Lobster Two"/>
                <a:ea typeface="Lobster Two"/>
                <a:cs typeface="Lobster Two"/>
                <a:sym typeface="Lobster Two"/>
              </a:rPr>
              <a:t>Baseline data </a:t>
            </a:r>
            <a:r>
              <a:rPr lang="en-GB" sz="2000" b="1" i="0" u="none" strike="noStrike" cap="none" dirty="0" smtClean="0">
                <a:solidFill>
                  <a:srgbClr val="CC0000"/>
                </a:solidFill>
                <a:latin typeface="Lobster Two"/>
                <a:ea typeface="Lobster Two"/>
                <a:cs typeface="Lobster Two"/>
                <a:sym typeface="Lobster Two"/>
              </a:rPr>
              <a:t>Term 1 2018: </a:t>
            </a:r>
            <a:r>
              <a:rPr lang="en-GB" sz="2000" b="1" i="0" u="none" strike="noStrike" cap="none" dirty="0">
                <a:solidFill>
                  <a:srgbClr val="CC0000"/>
                </a:solidFill>
                <a:latin typeface="Lobster Two"/>
                <a:ea typeface="Lobster Two"/>
                <a:cs typeface="Lobster Two"/>
                <a:sym typeface="Lobster Two"/>
              </a:rPr>
              <a:t>READING</a:t>
            </a:r>
          </a:p>
        </p:txBody>
      </p:sp>
      <p:sp>
        <p:nvSpPr>
          <p:cNvPr id="267" name="Shape 26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noAutofit/>
          </a:bodyPr>
          <a:lstStyle/>
          <a:p>
            <a:pPr marL="457200" marR="0" lvl="0" indent="-317500" algn="l" rtl="0">
              <a:spcBef>
                <a:spcPts val="0"/>
              </a:spcBef>
              <a:spcAft>
                <a:spcPts val="0"/>
              </a:spcAft>
              <a:buClr>
                <a:schemeClr val="dk1"/>
              </a:buClr>
              <a:buSzPct val="100000"/>
              <a:buFont typeface="Arial"/>
              <a:buAutoNum type="arabicPeriod"/>
            </a:pPr>
            <a:r>
              <a:rPr lang="en-GB" sz="1400" b="0" i="0" u="none" strike="noStrike" cap="none" dirty="0">
                <a:solidFill>
                  <a:schemeClr val="dk1"/>
                </a:solidFill>
                <a:sym typeface="Calibri"/>
              </a:rPr>
              <a:t>The data indicate that there are </a:t>
            </a:r>
            <a:r>
              <a:rPr lang="en-GB" sz="1400" b="0" i="0" u="none" strike="noStrike" cap="none" dirty="0" smtClean="0">
                <a:solidFill>
                  <a:schemeClr val="dk1"/>
                </a:solidFill>
                <a:sym typeface="Calibri"/>
              </a:rPr>
              <a:t>2</a:t>
            </a:r>
            <a:r>
              <a:rPr lang="en-GB" sz="1400" dirty="0"/>
              <a:t>3</a:t>
            </a:r>
            <a:r>
              <a:rPr lang="en-GB" sz="1400" dirty="0" smtClean="0"/>
              <a:t> </a:t>
            </a:r>
            <a:r>
              <a:rPr lang="en-GB" sz="1400" b="0" i="0" u="none" strike="noStrike" cap="none" dirty="0">
                <a:solidFill>
                  <a:schemeClr val="dk1"/>
                </a:solidFill>
                <a:sym typeface="Calibri"/>
              </a:rPr>
              <a:t>students </a:t>
            </a:r>
            <a:r>
              <a:rPr lang="en-GB" sz="1400" b="0" i="0" u="none" strike="noStrike" cap="none" dirty="0" smtClean="0">
                <a:solidFill>
                  <a:schemeClr val="dk1"/>
                </a:solidFill>
                <a:sym typeface="Calibri"/>
              </a:rPr>
              <a:t>(</a:t>
            </a:r>
            <a:r>
              <a:rPr lang="en-GB" sz="1400" dirty="0" smtClean="0"/>
              <a:t>11%</a:t>
            </a:r>
            <a:r>
              <a:rPr lang="en-GB" sz="1400" b="0" i="0" u="none" strike="noStrike" cap="none" dirty="0" smtClean="0">
                <a:solidFill>
                  <a:schemeClr val="dk1"/>
                </a:solidFill>
                <a:sym typeface="Calibri"/>
              </a:rPr>
              <a:t>) </a:t>
            </a:r>
            <a:r>
              <a:rPr lang="en-GB" sz="1400" b="0" i="0" u="none" strike="noStrike" cap="none" dirty="0">
                <a:solidFill>
                  <a:schemeClr val="dk1"/>
                </a:solidFill>
                <a:sym typeface="Calibri"/>
              </a:rPr>
              <a:t>at St Mark’s School yet to meet National Standards.</a:t>
            </a:r>
          </a:p>
          <a:p>
            <a:pPr marL="139700" marR="0" lvl="0" indent="0" algn="l" rtl="0">
              <a:spcBef>
                <a:spcPts val="0"/>
              </a:spcBef>
              <a:spcAft>
                <a:spcPts val="0"/>
              </a:spcAft>
              <a:buClr>
                <a:schemeClr val="dk1"/>
              </a:buClr>
              <a:buSzPct val="25000"/>
              <a:buFont typeface="Arial"/>
              <a:buNone/>
            </a:pPr>
            <a:r>
              <a:rPr lang="mi-NZ" sz="1400" b="0" i="0" u="none" strike="noStrike" cap="none" dirty="0" smtClean="0">
                <a:solidFill>
                  <a:schemeClr val="dk1"/>
                </a:solidFill>
                <a:sym typeface="Calibri"/>
              </a:rPr>
              <a:t>Of these students 9.5% are below the current standard, while 1.5% are well below the current standard.</a:t>
            </a:r>
          </a:p>
          <a:p>
            <a:pPr marL="139700" marR="0" lvl="0" indent="0" algn="l" rtl="0">
              <a:spcBef>
                <a:spcPts val="0"/>
              </a:spcBef>
              <a:spcAft>
                <a:spcPts val="0"/>
              </a:spcAft>
              <a:buClr>
                <a:schemeClr val="dk1"/>
              </a:buClr>
              <a:buSzPct val="25000"/>
              <a:buFont typeface="Arial"/>
              <a:buNone/>
            </a:pPr>
            <a:endParaRPr sz="1400" b="0" i="0" u="none" strike="noStrike" cap="none" dirty="0">
              <a:solidFill>
                <a:schemeClr val="dk1"/>
              </a:solidFill>
              <a:sym typeface="Calibri"/>
            </a:endParaRPr>
          </a:p>
          <a:p>
            <a:pPr marL="342900" marR="0" lvl="0" indent="-342900" algn="l" rtl="0">
              <a:spcBef>
                <a:spcPts val="0"/>
              </a:spcBef>
              <a:spcAft>
                <a:spcPts val="0"/>
              </a:spcAft>
              <a:buClr>
                <a:schemeClr val="dk1"/>
              </a:buClr>
              <a:buSzPct val="25000"/>
              <a:buFont typeface="Arial"/>
              <a:buNone/>
            </a:pPr>
            <a:r>
              <a:rPr lang="en-GB" sz="1400" b="0" i="0" u="none" strike="noStrike" cap="none" dirty="0" smtClean="0">
                <a:solidFill>
                  <a:schemeClr val="dk1"/>
                </a:solidFill>
                <a:sym typeface="Calibri"/>
              </a:rPr>
              <a:t>2</a:t>
            </a:r>
            <a:r>
              <a:rPr lang="en-GB" sz="1400" b="0" i="0" u="none" strike="noStrike" cap="none" dirty="0">
                <a:solidFill>
                  <a:schemeClr val="dk1"/>
                </a:solidFill>
                <a:sym typeface="Calibri"/>
              </a:rPr>
              <a:t>. Reading </a:t>
            </a:r>
            <a:r>
              <a:rPr lang="en-GB" sz="1400" b="0" i="0" u="none" strike="noStrike" cap="none" dirty="0" smtClean="0">
                <a:solidFill>
                  <a:schemeClr val="dk1"/>
                </a:solidFill>
                <a:sym typeface="Calibri"/>
              </a:rPr>
              <a:t>from 1 March 2017, to 1 March 2018 shows a slight increase from 88% to 89.3% of students at or above the current national standards.</a:t>
            </a:r>
            <a:endParaRPr lang="en-GB" sz="1400" b="0" i="0" u="none" strike="noStrike" cap="none" dirty="0">
              <a:solidFill>
                <a:schemeClr val="dk1"/>
              </a:solidFill>
              <a:sym typeface="Calibri"/>
            </a:endParaRPr>
          </a:p>
          <a:p>
            <a:pPr marL="342900" marR="0" lvl="0" indent="-342900" algn="l" rtl="0">
              <a:spcBef>
                <a:spcPts val="0"/>
              </a:spcBef>
              <a:spcAft>
                <a:spcPts val="0"/>
              </a:spcAft>
              <a:buClr>
                <a:schemeClr val="dk1"/>
              </a:buClr>
              <a:buSzPct val="25000"/>
              <a:buFont typeface="Arial"/>
              <a:buNone/>
            </a:pPr>
            <a:endParaRPr sz="1400" b="0" i="0" u="none" strike="noStrike" cap="none" dirty="0">
              <a:solidFill>
                <a:schemeClr val="dk1"/>
              </a:solidFill>
              <a:sym typeface="Calibri"/>
            </a:endParaRPr>
          </a:p>
          <a:p>
            <a:pPr marL="342900" marR="0" lvl="0" indent="-342900" algn="l" rtl="0">
              <a:spcBef>
                <a:spcPts val="0"/>
              </a:spcBef>
              <a:spcAft>
                <a:spcPts val="0"/>
              </a:spcAft>
              <a:buClr>
                <a:schemeClr val="dk1"/>
              </a:buClr>
              <a:buSzPct val="25000"/>
              <a:buFont typeface="Arial"/>
              <a:buNone/>
            </a:pPr>
            <a:r>
              <a:rPr lang="en-GB" sz="1400" b="0" i="0" u="none" strike="noStrike" cap="none" dirty="0">
                <a:solidFill>
                  <a:schemeClr val="dk1"/>
                </a:solidFill>
                <a:sym typeface="Calibri"/>
              </a:rPr>
              <a:t>3. The results indicate </a:t>
            </a:r>
            <a:r>
              <a:rPr lang="en-GB" sz="1400" b="0" i="0" u="none" strike="noStrike" cap="none" dirty="0" smtClean="0">
                <a:solidFill>
                  <a:schemeClr val="dk1"/>
                </a:solidFill>
                <a:sym typeface="Calibri"/>
              </a:rPr>
              <a:t>differentiated programs in this area along with a sustained collaborative inquiry in all areas of literacy are yielding positive outcomes. </a:t>
            </a:r>
            <a:endParaRPr lang="en-GB" sz="1400" b="0" i="0" u="none" strike="noStrike" cap="none" dirty="0">
              <a:solidFill>
                <a:schemeClr val="dk1"/>
              </a:solidFill>
              <a:sym typeface="Calibri"/>
            </a:endParaRPr>
          </a:p>
          <a:p>
            <a:pPr marL="342900" marR="0" lvl="0" indent="-342900" algn="l" rtl="0">
              <a:spcBef>
                <a:spcPts val="0"/>
              </a:spcBef>
              <a:spcAft>
                <a:spcPts val="0"/>
              </a:spcAft>
              <a:buClr>
                <a:schemeClr val="dk1"/>
              </a:buClr>
              <a:buSzPct val="25000"/>
              <a:buFont typeface="Arial"/>
              <a:buNone/>
            </a:pPr>
            <a:endParaRPr sz="1400" b="0" i="0" u="none" strike="noStrike" cap="none" dirty="0">
              <a:solidFill>
                <a:schemeClr val="dk1"/>
              </a:solidFill>
              <a:sym typeface="Calibri"/>
            </a:endParaRPr>
          </a:p>
          <a:p>
            <a:pPr marL="342900" marR="0" lvl="0" indent="-342900" algn="l" rtl="0">
              <a:spcBef>
                <a:spcPts val="0"/>
              </a:spcBef>
              <a:spcAft>
                <a:spcPts val="0"/>
              </a:spcAft>
              <a:buClr>
                <a:schemeClr val="dk1"/>
              </a:buClr>
              <a:buSzPct val="25000"/>
              <a:buFont typeface="Arial"/>
              <a:buNone/>
            </a:pPr>
            <a:r>
              <a:rPr lang="en-GB" sz="1400" b="0" i="0" u="none" strike="noStrike" cap="none" dirty="0">
                <a:solidFill>
                  <a:schemeClr val="dk1"/>
                </a:solidFill>
                <a:sym typeface="Calibri"/>
              </a:rPr>
              <a:t>4. </a:t>
            </a:r>
            <a:r>
              <a:rPr lang="en-GB" sz="1400" b="0" i="0" u="none" strike="noStrike" cap="none" dirty="0" smtClean="0">
                <a:solidFill>
                  <a:schemeClr val="dk1"/>
                </a:solidFill>
                <a:sym typeface="Calibri"/>
              </a:rPr>
              <a:t>Close attention to student data has provided the impetus to “drill down” on individual needs according to very specific interventions. Cross and vertical groupin</a:t>
            </a:r>
            <a:r>
              <a:rPr lang="en-GB" sz="1400" dirty="0" smtClean="0"/>
              <a:t>g has raised expectations of all across a number of literacy based learning outcomes. Collaborating with colleagues from other schools using the Story Telling approach, and in Community of Learning opportunities have provide natural environments to put students at the centre of conversations.</a:t>
            </a:r>
            <a:endParaRPr sz="1400" b="0" i="0" u="none" strike="noStrike" cap="none" dirty="0">
              <a:solidFill>
                <a:schemeClr val="dk1"/>
              </a:solidFill>
              <a:sym typeface="Calibri"/>
            </a:endParaRPr>
          </a:p>
          <a:p>
            <a:pPr marL="342900" marR="0" lvl="0" indent="-342900" algn="l" rtl="0">
              <a:spcBef>
                <a:spcPts val="0"/>
              </a:spcBef>
              <a:buClr>
                <a:schemeClr val="dk1"/>
              </a:buClr>
              <a:buSzPct val="25000"/>
              <a:buFont typeface="Arial"/>
              <a:buNone/>
            </a:pPr>
            <a:endParaRPr sz="1400" b="0" i="0" u="none" strike="noStrike" cap="none" dirty="0">
              <a:solidFill>
                <a:schemeClr val="dk1"/>
              </a:solidFill>
              <a:sym typeface="Calibri"/>
            </a:endParaRPr>
          </a:p>
        </p:txBody>
      </p:sp>
      <p:sp>
        <p:nvSpPr>
          <p:cNvPr id="268" name="Shape 26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GB" sz="1200" b="0" i="0" u="none" strike="noStrike" cap="none">
                <a:solidFill>
                  <a:srgbClr val="888888"/>
                </a:solidFill>
                <a:latin typeface="Arial"/>
                <a:ea typeface="Arial"/>
                <a:cs typeface="Arial"/>
                <a:sym typeface="Arial"/>
              </a:rPr>
              <a:t>21</a:t>
            </a:fld>
            <a:endParaRPr lang="en-GB" sz="1200" b="0" i="0" u="none" strike="noStrike" cap="none">
              <a:solidFill>
                <a:srgbClr val="888888"/>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0" y="132605"/>
            <a:ext cx="9090660" cy="572699"/>
          </a:xfrm>
          <a:prstGeom prst="rect">
            <a:avLst/>
          </a:prstGeom>
          <a:noFill/>
          <a:ln>
            <a:noFill/>
          </a:ln>
        </p:spPr>
        <p:txBody>
          <a:bodyPr lIns="91425" tIns="91425" rIns="91425" bIns="91425" anchor="t" anchorCtr="0">
            <a:noAutofit/>
          </a:bodyPr>
          <a:lstStyle/>
          <a:p>
            <a:pPr marL="0" marR="0" lvl="0" indent="0" algn="ctr" rtl="0">
              <a:spcBef>
                <a:spcPts val="0"/>
              </a:spcBef>
              <a:buClr>
                <a:srgbClr val="CC0000"/>
              </a:buClr>
              <a:buSzPct val="25000"/>
              <a:buFont typeface="Lobster Two"/>
              <a:buNone/>
            </a:pPr>
            <a:r>
              <a:rPr lang="en-GB" sz="2000" b="1" i="0" u="none" strike="noStrike" cap="none" dirty="0">
                <a:solidFill>
                  <a:srgbClr val="CC0000"/>
                </a:solidFill>
                <a:latin typeface="Lobster Two"/>
                <a:ea typeface="Lobster Two"/>
                <a:cs typeface="Lobster Two"/>
                <a:sym typeface="Lobster Two"/>
              </a:rPr>
              <a:t>Baseline Data Term 1 </a:t>
            </a:r>
            <a:r>
              <a:rPr lang="en-GB" sz="2000" b="1" i="0" u="none" strike="noStrike" cap="none" dirty="0" smtClean="0">
                <a:solidFill>
                  <a:srgbClr val="CC0000"/>
                </a:solidFill>
                <a:latin typeface="Lobster Two"/>
                <a:ea typeface="Lobster Two"/>
                <a:cs typeface="Lobster Two"/>
                <a:sym typeface="Lobster Two"/>
              </a:rPr>
              <a:t>2018: </a:t>
            </a:r>
            <a:r>
              <a:rPr lang="en-GB" sz="2000" b="1" i="0" u="none" strike="noStrike" cap="none" dirty="0">
                <a:solidFill>
                  <a:srgbClr val="CC0000"/>
                </a:solidFill>
                <a:latin typeface="Lobster Two"/>
                <a:ea typeface="Lobster Two"/>
                <a:cs typeface="Lobster Two"/>
                <a:sym typeface="Lobster Two"/>
              </a:rPr>
              <a:t>MATHEMATICS</a:t>
            </a:r>
          </a:p>
        </p:txBody>
      </p:sp>
      <p:sp>
        <p:nvSpPr>
          <p:cNvPr id="274" name="Shape 274"/>
          <p:cNvSpPr txBox="1">
            <a:spLocks noGrp="1"/>
          </p:cNvSpPr>
          <p:nvPr>
            <p:ph type="body" idx="1"/>
          </p:nvPr>
        </p:nvSpPr>
        <p:spPr>
          <a:xfrm>
            <a:off x="332154" y="879230"/>
            <a:ext cx="8528537" cy="3966306"/>
          </a:xfrm>
          <a:prstGeom prst="rect">
            <a:avLst/>
          </a:prstGeom>
          <a:noFill/>
          <a:ln>
            <a:noFill/>
          </a:ln>
        </p:spPr>
        <p:txBody>
          <a:bodyPr lIns="91425" tIns="91425" rIns="91425" bIns="91425" anchor="t" anchorCtr="0">
            <a:noAutofit/>
          </a:bodyPr>
          <a:lstStyle/>
          <a:p>
            <a:pPr marL="228600" marR="0" lvl="0" indent="-228600" algn="just" rtl="0">
              <a:spcBef>
                <a:spcPts val="0"/>
              </a:spcBef>
              <a:spcAft>
                <a:spcPts val="0"/>
              </a:spcAft>
              <a:buClr>
                <a:schemeClr val="dk1"/>
              </a:buClr>
              <a:buSzPct val="100000"/>
              <a:buFont typeface="Arial"/>
              <a:buAutoNum type="arabicPeriod"/>
            </a:pPr>
            <a:r>
              <a:rPr lang="en-GB" sz="1200" b="0" i="0" u="none" strike="noStrike" cap="none" dirty="0">
                <a:solidFill>
                  <a:schemeClr val="dk1"/>
                </a:solidFill>
                <a:sym typeface="Calibri"/>
              </a:rPr>
              <a:t>The data indicate that there are </a:t>
            </a:r>
            <a:r>
              <a:rPr lang="en-GB" sz="1200" dirty="0"/>
              <a:t>31</a:t>
            </a:r>
            <a:r>
              <a:rPr lang="en-GB" sz="1200" b="0" i="0" u="none" strike="noStrike" cap="none" dirty="0">
                <a:solidFill>
                  <a:schemeClr val="dk1"/>
                </a:solidFill>
                <a:sym typeface="Calibri"/>
              </a:rPr>
              <a:t> students (</a:t>
            </a:r>
            <a:r>
              <a:rPr lang="en-GB" sz="1200" b="0" i="0" u="none" strike="noStrike" cap="none" dirty="0" smtClean="0">
                <a:solidFill>
                  <a:schemeClr val="dk1"/>
                </a:solidFill>
                <a:sym typeface="Calibri"/>
              </a:rPr>
              <a:t>1</a:t>
            </a:r>
            <a:r>
              <a:rPr lang="en-GB" sz="1200" dirty="0" smtClean="0"/>
              <a:t>4.8</a:t>
            </a:r>
            <a:r>
              <a:rPr lang="en-GB" sz="1200" b="0" i="0" u="none" strike="noStrike" cap="none" dirty="0" smtClean="0">
                <a:solidFill>
                  <a:schemeClr val="dk1"/>
                </a:solidFill>
                <a:sym typeface="Calibri"/>
              </a:rPr>
              <a:t>%) </a:t>
            </a:r>
            <a:r>
              <a:rPr lang="en-GB" sz="1200" b="0" i="0" u="none" strike="noStrike" cap="none" dirty="0">
                <a:solidFill>
                  <a:schemeClr val="dk1"/>
                </a:solidFill>
                <a:sym typeface="Calibri"/>
              </a:rPr>
              <a:t>of the St Mark’s school roll yet to meet </a:t>
            </a:r>
            <a:r>
              <a:rPr lang="en-GB" sz="1200" b="0" i="0" u="none" strike="noStrike" cap="none" dirty="0" smtClean="0">
                <a:solidFill>
                  <a:schemeClr val="dk1"/>
                </a:solidFill>
                <a:sym typeface="Calibri"/>
              </a:rPr>
              <a:t>the current National </a:t>
            </a:r>
            <a:r>
              <a:rPr lang="en-GB" sz="1200" b="0" i="0" u="none" strike="noStrike" cap="none" dirty="0">
                <a:solidFill>
                  <a:schemeClr val="dk1"/>
                </a:solidFill>
                <a:sym typeface="Calibri"/>
              </a:rPr>
              <a:t>Standards.</a:t>
            </a:r>
          </a:p>
          <a:p>
            <a:pPr marL="228600" marR="0" lvl="0" indent="-228600" algn="just" rtl="0">
              <a:spcBef>
                <a:spcPts val="0"/>
              </a:spcBef>
              <a:spcAft>
                <a:spcPts val="0"/>
              </a:spcAft>
              <a:buClr>
                <a:schemeClr val="dk1"/>
              </a:buClr>
              <a:buSzPct val="100000"/>
              <a:buFont typeface="Arial"/>
              <a:buNone/>
            </a:pPr>
            <a:r>
              <a:rPr lang="mi-NZ" sz="1200" b="0" i="0" u="none" strike="noStrike" cap="none" dirty="0" smtClean="0">
                <a:solidFill>
                  <a:schemeClr val="dk1"/>
                </a:solidFill>
                <a:sym typeface="Calibri"/>
              </a:rPr>
              <a:t>Of this number, 3.8%  are well below the current standards while 11.% are below the current national standard.</a:t>
            </a:r>
            <a:endParaRPr sz="1200" b="0" i="0" u="none" strike="noStrike" cap="none" dirty="0">
              <a:solidFill>
                <a:schemeClr val="dk1"/>
              </a:solidFill>
              <a:sym typeface="Calibri"/>
            </a:endParaRPr>
          </a:p>
          <a:p>
            <a:pPr marL="139700" marR="0" lvl="0" indent="0" algn="just" rtl="0">
              <a:spcBef>
                <a:spcPts val="0"/>
              </a:spcBef>
              <a:spcAft>
                <a:spcPts val="0"/>
              </a:spcAft>
              <a:buClr>
                <a:schemeClr val="dk1"/>
              </a:buClr>
              <a:buSzPct val="25000"/>
              <a:buFont typeface="Arial"/>
              <a:buNone/>
            </a:pPr>
            <a:endParaRPr sz="1200" b="0" i="0" u="none" strike="noStrike" cap="none" dirty="0">
              <a:solidFill>
                <a:schemeClr val="dk1"/>
              </a:solidFill>
              <a:sym typeface="Calibri"/>
            </a:endParaRPr>
          </a:p>
          <a:p>
            <a:pPr marL="342900" marR="0" lvl="0" indent="-342900" algn="just" rtl="0">
              <a:spcBef>
                <a:spcPts val="0"/>
              </a:spcBef>
              <a:spcAft>
                <a:spcPts val="0"/>
              </a:spcAft>
              <a:buClr>
                <a:schemeClr val="dk1"/>
              </a:buClr>
              <a:buSzPct val="25000"/>
              <a:buFont typeface="Arial"/>
              <a:buNone/>
            </a:pPr>
            <a:r>
              <a:rPr lang="en-GB" sz="1200" b="0" i="0" u="none" strike="noStrike" cap="none" dirty="0">
                <a:solidFill>
                  <a:schemeClr val="dk1"/>
                </a:solidFill>
                <a:sym typeface="Calibri"/>
              </a:rPr>
              <a:t>2. Mathematics </a:t>
            </a:r>
            <a:r>
              <a:rPr lang="en-GB" sz="1200" b="0" i="0" u="none" strike="noStrike" cap="none" dirty="0" smtClean="0">
                <a:solidFill>
                  <a:schemeClr val="dk1"/>
                </a:solidFill>
                <a:sym typeface="Calibri"/>
              </a:rPr>
              <a:t>is an area of national reporting that indicates stability in percentages however due to increased roll numbers the percentages do not adequately represent the shifts in categories. The same students are not represented in these numbers and shifts in categories have been masked by percentages.</a:t>
            </a:r>
            <a:endParaRPr lang="en-GB" sz="1200" dirty="0"/>
          </a:p>
          <a:p>
            <a:pPr marL="342900" marR="0" lvl="0" indent="-342900" algn="just" rtl="0">
              <a:spcBef>
                <a:spcPts val="0"/>
              </a:spcBef>
              <a:spcAft>
                <a:spcPts val="0"/>
              </a:spcAft>
              <a:buClr>
                <a:schemeClr val="dk1"/>
              </a:buClr>
              <a:buSzPct val="25000"/>
              <a:buFont typeface="Arial"/>
              <a:buNone/>
            </a:pPr>
            <a:endParaRPr sz="1200" b="0" i="0" u="none" strike="noStrike" cap="none" dirty="0">
              <a:solidFill>
                <a:schemeClr val="dk1"/>
              </a:solidFill>
              <a:sym typeface="Calibri"/>
            </a:endParaRPr>
          </a:p>
          <a:p>
            <a:pPr marL="342900" marR="0" lvl="0" indent="-342900" algn="just" rtl="0">
              <a:spcBef>
                <a:spcPts val="0"/>
              </a:spcBef>
              <a:spcAft>
                <a:spcPts val="0"/>
              </a:spcAft>
              <a:buClr>
                <a:schemeClr val="dk1"/>
              </a:buClr>
              <a:buSzPct val="25000"/>
              <a:buFont typeface="Arial"/>
              <a:buNone/>
            </a:pPr>
            <a:r>
              <a:rPr lang="en-GB" sz="1200" b="0" i="0" u="none" strike="noStrike" cap="none" dirty="0">
                <a:solidFill>
                  <a:schemeClr val="dk1"/>
                </a:solidFill>
                <a:sym typeface="Calibri"/>
              </a:rPr>
              <a:t>3. The results indicate that approx</a:t>
            </a:r>
            <a:r>
              <a:rPr lang="en-GB" sz="1200" dirty="0"/>
              <a:t>imately </a:t>
            </a:r>
            <a:r>
              <a:rPr lang="en-GB" sz="1200" b="0" i="0" u="none" strike="noStrike" cap="none" dirty="0">
                <a:solidFill>
                  <a:schemeClr val="dk1"/>
                </a:solidFill>
                <a:sym typeface="Calibri"/>
              </a:rPr>
              <a:t>8</a:t>
            </a:r>
            <a:r>
              <a:rPr lang="en-GB" sz="1200" dirty="0"/>
              <a:t>5</a:t>
            </a:r>
            <a:r>
              <a:rPr lang="en-GB" sz="1200" b="0" i="0" u="none" strike="noStrike" cap="none" dirty="0">
                <a:solidFill>
                  <a:schemeClr val="dk1"/>
                </a:solidFill>
                <a:sym typeface="Calibri"/>
              </a:rPr>
              <a:t>% of students at St Mark’s School are At or Above the National Standards</a:t>
            </a:r>
            <a:r>
              <a:rPr lang="en-GB" sz="1200" b="0" i="0" u="none" strike="noStrike" cap="none" dirty="0" smtClean="0">
                <a:solidFill>
                  <a:schemeClr val="dk1"/>
                </a:solidFill>
                <a:sym typeface="Calibri"/>
              </a:rPr>
              <a:t>. Given th</a:t>
            </a:r>
            <a:r>
              <a:rPr lang="en-GB" sz="1200" dirty="0" smtClean="0"/>
              <a:t>e roll increase this is a positive outcomes for the school, particularly for those students who have made gains as the raw data indicates.</a:t>
            </a:r>
            <a:endParaRPr lang="en-GB" sz="1200" b="0" i="0" u="none" strike="noStrike" cap="none" dirty="0">
              <a:solidFill>
                <a:schemeClr val="dk1"/>
              </a:solidFill>
              <a:sym typeface="Calibri"/>
            </a:endParaRPr>
          </a:p>
          <a:p>
            <a:pPr marL="342900" marR="0" lvl="0" indent="-342900" algn="just" rtl="0">
              <a:spcBef>
                <a:spcPts val="0"/>
              </a:spcBef>
              <a:spcAft>
                <a:spcPts val="0"/>
              </a:spcAft>
              <a:buClr>
                <a:schemeClr val="dk1"/>
              </a:buClr>
              <a:buSzPct val="25000"/>
              <a:buFont typeface="Arial"/>
              <a:buNone/>
            </a:pPr>
            <a:endParaRPr sz="1200" b="0" i="0" u="none" strike="noStrike" cap="none" dirty="0">
              <a:solidFill>
                <a:schemeClr val="dk1"/>
              </a:solidFill>
              <a:sym typeface="Calibri"/>
            </a:endParaRPr>
          </a:p>
          <a:p>
            <a:pPr marL="342900" marR="0" lvl="0" indent="-342900" algn="just" rtl="0">
              <a:spcBef>
                <a:spcPts val="0"/>
              </a:spcBef>
              <a:spcAft>
                <a:spcPts val="0"/>
              </a:spcAft>
              <a:buClr>
                <a:schemeClr val="dk1"/>
              </a:buClr>
              <a:buSzPct val="25000"/>
              <a:buFont typeface="Arial"/>
              <a:buNone/>
            </a:pPr>
            <a:r>
              <a:rPr lang="en-GB" sz="1200" b="0" i="0" u="none" strike="noStrike" cap="none" dirty="0">
                <a:solidFill>
                  <a:schemeClr val="dk1"/>
                </a:solidFill>
                <a:sym typeface="Calibri"/>
              </a:rPr>
              <a:t>4. St Mark’s School </a:t>
            </a:r>
            <a:r>
              <a:rPr lang="mi-NZ" sz="1200" b="0" i="0" u="none" strike="noStrike" cap="none" dirty="0" smtClean="0">
                <a:solidFill>
                  <a:schemeClr val="dk1"/>
                </a:solidFill>
                <a:sym typeface="Calibri"/>
              </a:rPr>
              <a:t>has embarked on a robust Mathematics curriculum review schedule in 2018 to address school wide needs.</a:t>
            </a:r>
          </a:p>
          <a:p>
            <a:pPr marL="342900" marR="0" lvl="0" indent="-342900" algn="just" rtl="0">
              <a:spcBef>
                <a:spcPts val="0"/>
              </a:spcBef>
              <a:spcAft>
                <a:spcPts val="0"/>
              </a:spcAft>
              <a:buClr>
                <a:schemeClr val="dk1"/>
              </a:buClr>
              <a:buSzPct val="25000"/>
              <a:buFont typeface="Arial"/>
              <a:buNone/>
            </a:pPr>
            <a:endParaRPr sz="1200" b="0" i="0" u="none" strike="noStrike" cap="none" dirty="0" smtClean="0">
              <a:solidFill>
                <a:schemeClr val="dk1"/>
              </a:solidFill>
              <a:sym typeface="Calibri"/>
            </a:endParaRPr>
          </a:p>
          <a:p>
            <a:pPr marL="342900" marR="0" lvl="0" indent="-342900" algn="just" rtl="0">
              <a:spcBef>
                <a:spcPts val="0"/>
              </a:spcBef>
              <a:spcAft>
                <a:spcPts val="0"/>
              </a:spcAft>
              <a:buClr>
                <a:schemeClr val="dk1"/>
              </a:buClr>
              <a:buSzPct val="25000"/>
              <a:buFont typeface="Arial"/>
              <a:buNone/>
            </a:pPr>
            <a:r>
              <a:rPr lang="en-GB" sz="1200" b="0" i="0" u="none" strike="noStrike" cap="none" dirty="0" smtClean="0">
                <a:solidFill>
                  <a:schemeClr val="dk1"/>
                </a:solidFill>
                <a:sym typeface="Calibri"/>
              </a:rPr>
              <a:t>5. The results further indicate that careful attention to differentiated programs running concurrent with this review schedule should carefully monitor and track those students who continue to fall below the levels expected for their age.</a:t>
            </a:r>
          </a:p>
          <a:p>
            <a:pPr marL="342900" marR="0" lvl="0" indent="-342900" algn="just" rtl="0">
              <a:spcBef>
                <a:spcPts val="0"/>
              </a:spcBef>
              <a:buClr>
                <a:schemeClr val="dk1"/>
              </a:buClr>
              <a:buSzPct val="25000"/>
              <a:buFont typeface="Arial"/>
              <a:buNone/>
            </a:pPr>
            <a:endParaRPr sz="1200" b="0" i="0" u="none" strike="noStrike" cap="none" dirty="0">
              <a:solidFill>
                <a:schemeClr val="dk1"/>
              </a:solidFill>
              <a:latin typeface="Calibri"/>
              <a:ea typeface="Calibri"/>
              <a:cs typeface="Calibri"/>
              <a:sym typeface="Calibri"/>
            </a:endParaRPr>
          </a:p>
        </p:txBody>
      </p:sp>
      <p:sp>
        <p:nvSpPr>
          <p:cNvPr id="275" name="Shape 275"/>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GB" sz="1200" b="0" i="0" u="none" strike="noStrike" cap="none">
                <a:solidFill>
                  <a:srgbClr val="888888"/>
                </a:solidFill>
                <a:latin typeface="Arial"/>
                <a:ea typeface="Arial"/>
                <a:cs typeface="Arial"/>
                <a:sym typeface="Arial"/>
              </a:rPr>
              <a:t>22</a:t>
            </a:fld>
            <a:endParaRPr lang="en-GB" sz="1200" b="0" i="0" u="none" strike="noStrike" cap="none">
              <a:solidFill>
                <a:srgbClr val="888888"/>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sldNum" idx="12"/>
          </p:nvPr>
        </p:nvSpPr>
        <p:spPr>
          <a:xfrm>
            <a:off x="6553200" y="4767262"/>
            <a:ext cx="2133600" cy="273900"/>
          </a:xfrm>
          <a:prstGeom prst="rect">
            <a:avLst/>
          </a:prstGeom>
        </p:spPr>
        <p:txBody>
          <a:bodyPr lIns="91425" tIns="45700" rIns="91425" bIns="45700" anchor="ctr" anchorCtr="0">
            <a:noAutofit/>
          </a:bodyPr>
          <a:lstStyle/>
          <a:p>
            <a:pPr lvl="0">
              <a:spcBef>
                <a:spcPts val="0"/>
              </a:spcBef>
              <a:buClr>
                <a:srgbClr val="888888"/>
              </a:buClr>
              <a:buSzPct val="25000"/>
              <a:buFont typeface="Arial"/>
              <a:buNone/>
            </a:pPr>
            <a:fld id="{00000000-1234-1234-1234-123412341234}" type="slidenum">
              <a:rPr lang="en-GB"/>
              <a:t>23</a:t>
            </a:fld>
            <a:endParaRPr lang="en-GB"/>
          </a:p>
        </p:txBody>
      </p:sp>
      <p:sp>
        <p:nvSpPr>
          <p:cNvPr id="281" name="Shape 281"/>
          <p:cNvSpPr txBox="1"/>
          <p:nvPr/>
        </p:nvSpPr>
        <p:spPr>
          <a:xfrm>
            <a:off x="311725" y="218200"/>
            <a:ext cx="8510100" cy="477900"/>
          </a:xfrm>
          <a:prstGeom prst="rect">
            <a:avLst/>
          </a:prstGeom>
          <a:noFill/>
          <a:ln>
            <a:noFill/>
          </a:ln>
        </p:spPr>
        <p:txBody>
          <a:bodyPr lIns="91425" tIns="91425" rIns="91425" bIns="91425" anchor="t" anchorCtr="0">
            <a:noAutofit/>
          </a:bodyPr>
          <a:lstStyle/>
          <a:p>
            <a:pPr lvl="0" algn="ctr">
              <a:spcBef>
                <a:spcPts val="0"/>
              </a:spcBef>
              <a:buNone/>
            </a:pPr>
            <a:r>
              <a:rPr lang="en-GB" sz="2400" b="1"/>
              <a:t>At Risk Summary Data at a Glance</a:t>
            </a:r>
          </a:p>
        </p:txBody>
      </p:sp>
      <p:sp>
        <p:nvSpPr>
          <p:cNvPr id="282" name="Shape 282"/>
          <p:cNvSpPr txBox="1"/>
          <p:nvPr/>
        </p:nvSpPr>
        <p:spPr>
          <a:xfrm>
            <a:off x="592275" y="883225"/>
            <a:ext cx="7855500" cy="696300"/>
          </a:xfrm>
          <a:prstGeom prst="rect">
            <a:avLst/>
          </a:prstGeom>
          <a:noFill/>
          <a:ln>
            <a:noFill/>
          </a:ln>
        </p:spPr>
        <p:txBody>
          <a:bodyPr lIns="91425" tIns="91425" rIns="91425" bIns="91425" anchor="t" anchorCtr="0">
            <a:noAutofit/>
          </a:bodyPr>
          <a:lstStyle/>
          <a:p>
            <a:pPr lvl="0" algn="ctr" rtl="0">
              <a:spcBef>
                <a:spcPts val="0"/>
              </a:spcBef>
              <a:buNone/>
            </a:pPr>
            <a:r>
              <a:rPr lang="en-GB" sz="1600" dirty="0"/>
              <a:t>Comparison data and At - Risk data</a:t>
            </a:r>
          </a:p>
          <a:p>
            <a:pPr lvl="0" algn="ctr">
              <a:spcBef>
                <a:spcPts val="0"/>
              </a:spcBef>
              <a:buNone/>
            </a:pPr>
            <a:r>
              <a:rPr lang="en-GB" i="1" dirty="0"/>
              <a:t>Reading, Writing and Mathematics - March </a:t>
            </a:r>
            <a:r>
              <a:rPr lang="en-GB" i="1" dirty="0" smtClean="0"/>
              <a:t>2018</a:t>
            </a:r>
            <a:endParaRPr lang="en-GB" i="1" dirty="0"/>
          </a:p>
        </p:txBody>
      </p:sp>
      <p:graphicFrame>
        <p:nvGraphicFramePr>
          <p:cNvPr id="283" name="Shape 283"/>
          <p:cNvGraphicFramePr/>
          <p:nvPr>
            <p:extLst>
              <p:ext uri="{D42A27DB-BD31-4B8C-83A1-F6EECF244321}">
                <p14:modId xmlns:p14="http://schemas.microsoft.com/office/powerpoint/2010/main" val="1066827112"/>
              </p:ext>
            </p:extLst>
          </p:nvPr>
        </p:nvGraphicFramePr>
        <p:xfrm>
          <a:off x="947275" y="1969687"/>
          <a:ext cx="7239000" cy="2906550"/>
        </p:xfrm>
        <a:graphic>
          <a:graphicData uri="http://schemas.openxmlformats.org/drawingml/2006/table">
            <a:tbl>
              <a:tblPr>
                <a:noFill/>
                <a:tableStyleId>{DB44AA85-FB77-4D4D-A274-E555D752C473}</a:tableStyleId>
              </a:tblPr>
              <a:tblGrid>
                <a:gridCol w="1206500"/>
                <a:gridCol w="1206500"/>
                <a:gridCol w="1206500"/>
                <a:gridCol w="1206500"/>
                <a:gridCol w="1206500"/>
                <a:gridCol w="1206500"/>
              </a:tblGrid>
              <a:tr h="603100">
                <a:tc>
                  <a:txBody>
                    <a:bodyPr/>
                    <a:lstStyle/>
                    <a:p>
                      <a:pPr lvl="0" algn="ctr">
                        <a:spcBef>
                          <a:spcPts val="0"/>
                        </a:spcBef>
                        <a:buNone/>
                      </a:pPr>
                      <a:r>
                        <a:rPr lang="en-GB" sz="1200" b="1"/>
                        <a:t>St Mark’s School At Risk Summary</a:t>
                      </a:r>
                    </a:p>
                  </a:txBody>
                  <a:tcPr marL="91425" marR="91425" marT="91425" marB="91425"/>
                </a:tc>
                <a:tc>
                  <a:txBody>
                    <a:bodyPr/>
                    <a:lstStyle/>
                    <a:p>
                      <a:pPr lvl="0" algn="ctr" rtl="0">
                        <a:spcBef>
                          <a:spcPts val="0"/>
                        </a:spcBef>
                        <a:buNone/>
                      </a:pPr>
                      <a:r>
                        <a:rPr lang="en-GB" sz="1200" b="1" dirty="0" smtClean="0">
                          <a:solidFill>
                            <a:srgbClr val="FF0000"/>
                          </a:solidFill>
                        </a:rPr>
                        <a:t>2017</a:t>
                      </a:r>
                      <a:endParaRPr lang="en-GB" sz="1200" b="1" dirty="0">
                        <a:solidFill>
                          <a:srgbClr val="FF0000"/>
                        </a:solidFill>
                      </a:endParaRPr>
                    </a:p>
                    <a:p>
                      <a:pPr lvl="0" algn="ctr">
                        <a:spcBef>
                          <a:spcPts val="0"/>
                        </a:spcBef>
                        <a:buNone/>
                      </a:pPr>
                      <a:r>
                        <a:rPr lang="en-GB" sz="1200" b="1" dirty="0" smtClean="0">
                          <a:solidFill>
                            <a:srgbClr val="FF0000"/>
                          </a:solidFill>
                        </a:rPr>
                        <a:t>March </a:t>
                      </a:r>
                    </a:p>
                    <a:p>
                      <a:pPr lvl="0" algn="ctr">
                        <a:spcBef>
                          <a:spcPts val="0"/>
                        </a:spcBef>
                        <a:buNone/>
                      </a:pPr>
                      <a:r>
                        <a:rPr lang="en-GB" sz="1200" b="1" dirty="0" smtClean="0">
                          <a:solidFill>
                            <a:srgbClr val="FF0000"/>
                          </a:solidFill>
                        </a:rPr>
                        <a:t>Comparison</a:t>
                      </a:r>
                      <a:r>
                        <a:rPr lang="en-GB" sz="1200" b="1" baseline="0" dirty="0" smtClean="0">
                          <a:solidFill>
                            <a:srgbClr val="FF0000"/>
                          </a:solidFill>
                        </a:rPr>
                        <a:t> At-Risk Data</a:t>
                      </a:r>
                      <a:endParaRPr lang="en-GB" sz="1200" b="1" dirty="0">
                        <a:solidFill>
                          <a:srgbClr val="FF0000"/>
                        </a:solidFill>
                      </a:endParaRPr>
                    </a:p>
                  </a:txBody>
                  <a:tcPr marL="91425" marR="91425" marT="91425" marB="91425"/>
                </a:tc>
                <a:tc>
                  <a:txBody>
                    <a:bodyPr/>
                    <a:lstStyle/>
                    <a:p>
                      <a:pPr lvl="0" algn="ctr" rtl="0">
                        <a:spcBef>
                          <a:spcPts val="0"/>
                        </a:spcBef>
                        <a:buNone/>
                      </a:pPr>
                      <a:r>
                        <a:rPr lang="en-GB" sz="1200" b="1" dirty="0" smtClean="0">
                          <a:solidFill>
                            <a:srgbClr val="FF0000"/>
                          </a:solidFill>
                        </a:rPr>
                        <a:t>2017</a:t>
                      </a:r>
                      <a:endParaRPr lang="en-GB" sz="1200" b="1" dirty="0">
                        <a:solidFill>
                          <a:srgbClr val="FF0000"/>
                        </a:solidFill>
                      </a:endParaRPr>
                    </a:p>
                    <a:p>
                      <a:pPr lvl="0" algn="ctr">
                        <a:spcBef>
                          <a:spcPts val="0"/>
                        </a:spcBef>
                        <a:buNone/>
                      </a:pPr>
                      <a:r>
                        <a:rPr lang="en-GB" sz="1200" b="1" dirty="0">
                          <a:solidFill>
                            <a:srgbClr val="FF0000"/>
                          </a:solidFill>
                        </a:rPr>
                        <a:t>End of Year Data</a:t>
                      </a:r>
                    </a:p>
                  </a:txBody>
                  <a:tcPr marL="91425" marR="91425" marT="91425" marB="91425"/>
                </a:tc>
                <a:tc>
                  <a:txBody>
                    <a:bodyPr/>
                    <a:lstStyle/>
                    <a:p>
                      <a:pPr lvl="0" algn="ctr">
                        <a:spcBef>
                          <a:spcPts val="0"/>
                        </a:spcBef>
                        <a:buNone/>
                      </a:pPr>
                      <a:r>
                        <a:rPr lang="en-GB" sz="1200" b="1">
                          <a:solidFill>
                            <a:srgbClr val="FF0000"/>
                          </a:solidFill>
                        </a:rPr>
                        <a:t>Difference</a:t>
                      </a:r>
                    </a:p>
                  </a:txBody>
                  <a:tcPr marL="91425" marR="91425" marT="91425" marB="91425"/>
                </a:tc>
                <a:tc>
                  <a:txBody>
                    <a:bodyPr/>
                    <a:lstStyle/>
                    <a:p>
                      <a:pPr lvl="0" algn="ctr" rtl="0">
                        <a:spcBef>
                          <a:spcPts val="0"/>
                        </a:spcBef>
                        <a:buNone/>
                      </a:pPr>
                      <a:r>
                        <a:rPr lang="en-GB" sz="1200" b="1">
                          <a:solidFill>
                            <a:srgbClr val="FF0000"/>
                          </a:solidFill>
                        </a:rPr>
                        <a:t>Total number of students </a:t>
                      </a:r>
                    </a:p>
                    <a:p>
                      <a:pPr lvl="0" algn="ctr">
                        <a:spcBef>
                          <a:spcPts val="0"/>
                        </a:spcBef>
                        <a:buNone/>
                      </a:pPr>
                      <a:r>
                        <a:rPr lang="en-GB" sz="1200" b="1">
                          <a:solidFill>
                            <a:srgbClr val="FF0000"/>
                          </a:solidFill>
                        </a:rPr>
                        <a:t>At - Risk</a:t>
                      </a:r>
                    </a:p>
                  </a:txBody>
                  <a:tcPr marL="91425" marR="91425" marT="91425" marB="91425"/>
                </a:tc>
                <a:tc>
                  <a:txBody>
                    <a:bodyPr/>
                    <a:lstStyle/>
                    <a:p>
                      <a:pPr lvl="0" algn="ctr">
                        <a:spcBef>
                          <a:spcPts val="0"/>
                        </a:spcBef>
                        <a:buNone/>
                      </a:pPr>
                      <a:r>
                        <a:rPr lang="en-GB" sz="1000" b="1">
                          <a:solidFill>
                            <a:srgbClr val="FF0000"/>
                          </a:solidFill>
                        </a:rPr>
                        <a:t>Number of students At or Above the National Standard % (rounded)</a:t>
                      </a:r>
                    </a:p>
                  </a:txBody>
                  <a:tcPr marL="91425" marR="91425" marT="91425" marB="91425"/>
                </a:tc>
              </a:tr>
              <a:tr h="603100">
                <a:tc>
                  <a:txBody>
                    <a:bodyPr/>
                    <a:lstStyle/>
                    <a:p>
                      <a:pPr lvl="0" algn="ctr">
                        <a:spcBef>
                          <a:spcPts val="0"/>
                        </a:spcBef>
                        <a:buNone/>
                      </a:pPr>
                      <a:r>
                        <a:rPr lang="en-GB" sz="1200" b="1" i="1"/>
                        <a:t>Reading</a:t>
                      </a:r>
                    </a:p>
                  </a:txBody>
                  <a:tcPr marL="91425" marR="91425" marT="91425" marB="91425"/>
                </a:tc>
                <a:tc>
                  <a:txBody>
                    <a:bodyPr/>
                    <a:lstStyle/>
                    <a:p>
                      <a:pPr lvl="0" algn="ctr">
                        <a:spcBef>
                          <a:spcPts val="0"/>
                        </a:spcBef>
                        <a:buNone/>
                      </a:pPr>
                      <a:r>
                        <a:rPr lang="en-GB" dirty="0" smtClean="0"/>
                        <a:t>12.43%</a:t>
                      </a:r>
                      <a:endParaRPr lang="en-GB" dirty="0"/>
                    </a:p>
                  </a:txBody>
                  <a:tcPr marL="91425" marR="91425" marT="91425" marB="91425"/>
                </a:tc>
                <a:tc>
                  <a:txBody>
                    <a:bodyPr/>
                    <a:lstStyle/>
                    <a:p>
                      <a:pPr lvl="0" algn="ctr">
                        <a:spcBef>
                          <a:spcPts val="0"/>
                        </a:spcBef>
                        <a:buNone/>
                      </a:pPr>
                      <a:r>
                        <a:rPr lang="en-GB" dirty="0" smtClean="0"/>
                        <a:t>10.6%</a:t>
                      </a:r>
                      <a:endParaRPr lang="en-GB" dirty="0"/>
                    </a:p>
                  </a:txBody>
                  <a:tcPr marL="91425" marR="91425" marT="91425" marB="91425"/>
                </a:tc>
                <a:tc>
                  <a:txBody>
                    <a:bodyPr/>
                    <a:lstStyle/>
                    <a:p>
                      <a:pPr lvl="0" algn="ctr">
                        <a:spcBef>
                          <a:spcPts val="0"/>
                        </a:spcBef>
                        <a:buNone/>
                      </a:pPr>
                      <a:r>
                        <a:rPr lang="en-GB" dirty="0" smtClean="0"/>
                        <a:t>1.83%</a:t>
                      </a:r>
                      <a:endParaRPr lang="en-GB" dirty="0"/>
                    </a:p>
                  </a:txBody>
                  <a:tcPr marL="91425" marR="91425" marT="91425" marB="91425"/>
                </a:tc>
                <a:tc>
                  <a:txBody>
                    <a:bodyPr/>
                    <a:lstStyle/>
                    <a:p>
                      <a:pPr lvl="0" algn="ctr">
                        <a:spcBef>
                          <a:spcPts val="0"/>
                        </a:spcBef>
                        <a:buNone/>
                      </a:pPr>
                      <a:r>
                        <a:rPr lang="en-GB" dirty="0" smtClean="0">
                          <a:solidFill>
                            <a:srgbClr val="FF0000"/>
                          </a:solidFill>
                        </a:rPr>
                        <a:t>22</a:t>
                      </a:r>
                      <a:endParaRPr lang="en-GB" dirty="0">
                        <a:solidFill>
                          <a:srgbClr val="FF0000"/>
                        </a:solidFill>
                      </a:endParaRPr>
                    </a:p>
                  </a:txBody>
                  <a:tcPr marL="91425" marR="91425" marT="91425" marB="91425"/>
                </a:tc>
                <a:tc>
                  <a:txBody>
                    <a:bodyPr/>
                    <a:lstStyle/>
                    <a:p>
                      <a:pPr lvl="0" algn="ctr">
                        <a:spcBef>
                          <a:spcPts val="0"/>
                        </a:spcBef>
                        <a:buNone/>
                      </a:pPr>
                      <a:r>
                        <a:rPr lang="en-GB" dirty="0" smtClean="0"/>
                        <a:t>89.3%</a:t>
                      </a:r>
                      <a:endParaRPr lang="en-GB" dirty="0"/>
                    </a:p>
                  </a:txBody>
                  <a:tcPr marL="91425" marR="91425" marT="91425" marB="91425"/>
                </a:tc>
              </a:tr>
              <a:tr h="603100">
                <a:tc>
                  <a:txBody>
                    <a:bodyPr/>
                    <a:lstStyle/>
                    <a:p>
                      <a:pPr lvl="0" algn="ctr">
                        <a:spcBef>
                          <a:spcPts val="0"/>
                        </a:spcBef>
                        <a:buNone/>
                      </a:pPr>
                      <a:r>
                        <a:rPr lang="en-GB" sz="1200" b="1" i="1"/>
                        <a:t>Writing</a:t>
                      </a:r>
                    </a:p>
                  </a:txBody>
                  <a:tcPr marL="91425" marR="91425" marT="91425" marB="91425"/>
                </a:tc>
                <a:tc>
                  <a:txBody>
                    <a:bodyPr/>
                    <a:lstStyle/>
                    <a:p>
                      <a:pPr lvl="0" algn="ctr">
                        <a:spcBef>
                          <a:spcPts val="0"/>
                        </a:spcBef>
                        <a:buNone/>
                      </a:pPr>
                      <a:r>
                        <a:rPr lang="en-GB" dirty="0" smtClean="0"/>
                        <a:t>22.7%</a:t>
                      </a:r>
                      <a:endParaRPr lang="en-GB" dirty="0"/>
                    </a:p>
                  </a:txBody>
                  <a:tcPr marL="91425" marR="91425" marT="91425" marB="91425"/>
                </a:tc>
                <a:tc>
                  <a:txBody>
                    <a:bodyPr/>
                    <a:lstStyle/>
                    <a:p>
                      <a:pPr lvl="0" algn="ctr">
                        <a:spcBef>
                          <a:spcPts val="0"/>
                        </a:spcBef>
                        <a:buNone/>
                      </a:pPr>
                      <a:r>
                        <a:rPr lang="en-GB" dirty="0" smtClean="0"/>
                        <a:t>19.3%</a:t>
                      </a:r>
                      <a:endParaRPr lang="en-GB" dirty="0"/>
                    </a:p>
                  </a:txBody>
                  <a:tcPr marL="91425" marR="91425" marT="91425" marB="91425"/>
                </a:tc>
                <a:tc>
                  <a:txBody>
                    <a:bodyPr/>
                    <a:lstStyle/>
                    <a:p>
                      <a:pPr lvl="0" algn="ctr">
                        <a:spcBef>
                          <a:spcPts val="0"/>
                        </a:spcBef>
                        <a:buNone/>
                      </a:pPr>
                      <a:r>
                        <a:rPr lang="en-GB" dirty="0" smtClean="0"/>
                        <a:t>2.97%</a:t>
                      </a:r>
                      <a:endParaRPr lang="en-GB" dirty="0"/>
                    </a:p>
                  </a:txBody>
                  <a:tcPr marL="91425" marR="91425" marT="91425" marB="91425"/>
                </a:tc>
                <a:tc>
                  <a:txBody>
                    <a:bodyPr/>
                    <a:lstStyle/>
                    <a:p>
                      <a:pPr lvl="0" algn="ctr">
                        <a:spcBef>
                          <a:spcPts val="0"/>
                        </a:spcBef>
                        <a:buNone/>
                      </a:pPr>
                      <a:r>
                        <a:rPr lang="en-GB" dirty="0" smtClean="0">
                          <a:solidFill>
                            <a:srgbClr val="FF0000"/>
                          </a:solidFill>
                        </a:rPr>
                        <a:t>40</a:t>
                      </a:r>
                      <a:endParaRPr lang="en-GB" dirty="0">
                        <a:solidFill>
                          <a:srgbClr val="FF0000"/>
                        </a:solidFill>
                      </a:endParaRPr>
                    </a:p>
                  </a:txBody>
                  <a:tcPr marL="91425" marR="91425" marT="91425" marB="91425"/>
                </a:tc>
                <a:tc>
                  <a:txBody>
                    <a:bodyPr/>
                    <a:lstStyle/>
                    <a:p>
                      <a:pPr lvl="0" algn="ctr">
                        <a:spcBef>
                          <a:spcPts val="0"/>
                        </a:spcBef>
                        <a:buNone/>
                      </a:pPr>
                      <a:r>
                        <a:rPr lang="en-GB" dirty="0" smtClean="0"/>
                        <a:t>80.6%</a:t>
                      </a:r>
                      <a:endParaRPr lang="en-GB" dirty="0"/>
                    </a:p>
                  </a:txBody>
                  <a:tcPr marL="91425" marR="91425" marT="91425" marB="91425"/>
                </a:tc>
              </a:tr>
              <a:tr h="603100">
                <a:tc>
                  <a:txBody>
                    <a:bodyPr/>
                    <a:lstStyle/>
                    <a:p>
                      <a:pPr lvl="0" algn="ctr">
                        <a:spcBef>
                          <a:spcPts val="0"/>
                        </a:spcBef>
                        <a:buNone/>
                      </a:pPr>
                      <a:r>
                        <a:rPr lang="en-GB" sz="1200" b="1" i="1"/>
                        <a:t>Mathematics</a:t>
                      </a:r>
                    </a:p>
                  </a:txBody>
                  <a:tcPr marL="91425" marR="91425" marT="91425" marB="91425"/>
                </a:tc>
                <a:tc>
                  <a:txBody>
                    <a:bodyPr/>
                    <a:lstStyle/>
                    <a:p>
                      <a:pPr lvl="0" algn="ctr">
                        <a:spcBef>
                          <a:spcPts val="0"/>
                        </a:spcBef>
                        <a:buNone/>
                      </a:pPr>
                      <a:r>
                        <a:rPr lang="en-GB" dirty="0" smtClean="0"/>
                        <a:t>16.06%</a:t>
                      </a:r>
                      <a:endParaRPr lang="en-GB" dirty="0"/>
                    </a:p>
                  </a:txBody>
                  <a:tcPr marL="91425" marR="91425" marT="91425" marB="91425"/>
                </a:tc>
                <a:tc>
                  <a:txBody>
                    <a:bodyPr/>
                    <a:lstStyle/>
                    <a:p>
                      <a:pPr lvl="0" algn="ctr">
                        <a:spcBef>
                          <a:spcPts val="0"/>
                        </a:spcBef>
                        <a:buNone/>
                      </a:pPr>
                      <a:r>
                        <a:rPr lang="en-GB" dirty="0" smtClean="0"/>
                        <a:t>15.2%</a:t>
                      </a:r>
                      <a:endParaRPr lang="en-GB" dirty="0"/>
                    </a:p>
                  </a:txBody>
                  <a:tcPr marL="91425" marR="91425" marT="91425" marB="91425"/>
                </a:tc>
                <a:tc>
                  <a:txBody>
                    <a:bodyPr/>
                    <a:lstStyle/>
                    <a:p>
                      <a:pPr lvl="0" algn="ctr">
                        <a:spcBef>
                          <a:spcPts val="0"/>
                        </a:spcBef>
                        <a:buNone/>
                      </a:pPr>
                      <a:r>
                        <a:rPr lang="en-GB" dirty="0" smtClean="0"/>
                        <a:t>0.86%</a:t>
                      </a:r>
                      <a:endParaRPr lang="en-GB" dirty="0"/>
                    </a:p>
                  </a:txBody>
                  <a:tcPr marL="91425" marR="91425" marT="91425" marB="91425"/>
                </a:tc>
                <a:tc>
                  <a:txBody>
                    <a:bodyPr/>
                    <a:lstStyle/>
                    <a:p>
                      <a:pPr lvl="0" algn="ctr">
                        <a:spcBef>
                          <a:spcPts val="0"/>
                        </a:spcBef>
                        <a:buNone/>
                      </a:pPr>
                      <a:r>
                        <a:rPr lang="en-GB">
                          <a:solidFill>
                            <a:srgbClr val="FF0000"/>
                          </a:solidFill>
                        </a:rPr>
                        <a:t>31</a:t>
                      </a:r>
                    </a:p>
                  </a:txBody>
                  <a:tcPr marL="91425" marR="91425" marT="91425" marB="91425"/>
                </a:tc>
                <a:tc>
                  <a:txBody>
                    <a:bodyPr/>
                    <a:lstStyle/>
                    <a:p>
                      <a:pPr lvl="0" algn="ctr">
                        <a:spcBef>
                          <a:spcPts val="0"/>
                        </a:spcBef>
                        <a:buNone/>
                      </a:pPr>
                      <a:r>
                        <a:rPr lang="en-GB" dirty="0"/>
                        <a:t>85%</a:t>
                      </a:r>
                    </a:p>
                  </a:txBody>
                  <a:tcPr marL="91425" marR="91425" marT="91425" marB="91425"/>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147844"/>
            <a:ext cx="8520599" cy="572699"/>
          </a:xfrm>
          <a:prstGeom prst="rect">
            <a:avLst/>
          </a:prstGeom>
          <a:noFill/>
          <a:ln>
            <a:noFill/>
          </a:ln>
        </p:spPr>
        <p:txBody>
          <a:bodyPr lIns="91425" tIns="91425" rIns="91425" bIns="91425" anchor="t" anchorCtr="0">
            <a:noAutofit/>
          </a:bodyPr>
          <a:lstStyle/>
          <a:p>
            <a:pPr marL="0" marR="0" lvl="0" indent="0" algn="ctr" rtl="0">
              <a:spcBef>
                <a:spcPts val="0"/>
              </a:spcBef>
              <a:buClr>
                <a:srgbClr val="CC0000"/>
              </a:buClr>
              <a:buSzPct val="25000"/>
              <a:buFont typeface="Lobster Two"/>
              <a:buNone/>
            </a:pPr>
            <a:r>
              <a:rPr lang="en-GB" sz="3000" b="1" i="0" u="none" strike="noStrike" cap="none" dirty="0">
                <a:solidFill>
                  <a:srgbClr val="CC0000"/>
                </a:solidFill>
                <a:latin typeface="Lobster Two"/>
                <a:ea typeface="Lobster Two"/>
                <a:cs typeface="Lobster Two"/>
                <a:sym typeface="Lobster Two"/>
              </a:rPr>
              <a:t>Ethos Statement: </a:t>
            </a:r>
            <a:br>
              <a:rPr lang="en-GB" sz="3000" b="1" i="0" u="none" strike="noStrike" cap="none" dirty="0">
                <a:solidFill>
                  <a:srgbClr val="CC0000"/>
                </a:solidFill>
                <a:latin typeface="Lobster Two"/>
                <a:ea typeface="Lobster Two"/>
                <a:cs typeface="Lobster Two"/>
                <a:sym typeface="Lobster Two"/>
              </a:rPr>
            </a:br>
            <a:endParaRPr lang="en-GB" sz="3000" b="1" i="0" u="none" strike="noStrike" cap="none" dirty="0">
              <a:solidFill>
                <a:srgbClr val="CC0000"/>
              </a:solidFill>
              <a:latin typeface="Lobster Two"/>
              <a:ea typeface="Lobster Two"/>
              <a:cs typeface="Lobster Two"/>
              <a:sym typeface="Lobster Two"/>
            </a:endParaRPr>
          </a:p>
          <a:p>
            <a:pPr marL="0" marR="0" lvl="0" indent="0" algn="ctr" rtl="0">
              <a:spcBef>
                <a:spcPts val="0"/>
              </a:spcBef>
              <a:buClr>
                <a:srgbClr val="CC0000"/>
              </a:buClr>
              <a:buSzPct val="25000"/>
              <a:buFont typeface="Lobster Two"/>
              <a:buNone/>
            </a:pPr>
            <a:r>
              <a:rPr lang="en-GB" sz="2400" b="0" i="1" u="none" strike="noStrike" cap="none">
                <a:solidFill>
                  <a:schemeClr val="dk1"/>
                </a:solidFill>
                <a:latin typeface="Lobster Two"/>
                <a:ea typeface="Lobster Two"/>
                <a:cs typeface="Lobster Two"/>
                <a:sym typeface="Lobster Two"/>
              </a:rPr>
              <a:t>Grounded in tradition, enlivened by innovation and inspired by God.</a:t>
            </a:r>
          </a:p>
          <a:p>
            <a:pPr marL="0" marR="0" lvl="0" indent="0" algn="ctr" rtl="0">
              <a:spcBef>
                <a:spcPts val="0"/>
              </a:spcBef>
              <a:buClr>
                <a:srgbClr val="CC0000"/>
              </a:buClr>
              <a:buSzPct val="25000"/>
              <a:buFont typeface="Lobster Two"/>
              <a:buNone/>
            </a:pPr>
            <a:endParaRPr sz="2400" b="0" i="1">
              <a:solidFill>
                <a:schemeClr val="dk1"/>
              </a:solidFill>
            </a:endParaRPr>
          </a:p>
          <a:p>
            <a:pPr marL="0" marR="0" lvl="0" indent="0" algn="ctr" rtl="0">
              <a:spcBef>
                <a:spcPts val="0"/>
              </a:spcBef>
              <a:buClr>
                <a:srgbClr val="CC0000"/>
              </a:buClr>
              <a:buSzPct val="25000"/>
              <a:buFont typeface="Lobster Two"/>
              <a:buNone/>
            </a:pPr>
            <a:endParaRPr sz="2400" b="0" i="1" dirty="0">
              <a:solidFill>
                <a:schemeClr val="dk1"/>
              </a:solidFill>
            </a:endParaRPr>
          </a:p>
          <a:p>
            <a:pPr marL="0" marR="0" lvl="0" indent="0" algn="ctr" rtl="0">
              <a:spcBef>
                <a:spcPts val="0"/>
              </a:spcBef>
              <a:buClr>
                <a:srgbClr val="CC0000"/>
              </a:buClr>
              <a:buSzPct val="25000"/>
              <a:buFont typeface="Lobster Two"/>
              <a:buNone/>
            </a:pPr>
            <a:r>
              <a:rPr lang="en-GB" sz="2400" b="0" i="1" u="none" strike="noStrike" cap="none" dirty="0">
                <a:solidFill>
                  <a:schemeClr val="dk1"/>
                </a:solidFill>
                <a:latin typeface="Lobster Two"/>
                <a:ea typeface="Lobster Two"/>
                <a:cs typeface="Lobster Two"/>
                <a:sym typeface="Lobster Two"/>
              </a:rPr>
              <a:t> </a:t>
            </a:r>
            <a:r>
              <a:rPr lang="en-GB" sz="3200" b="1" i="0" u="none" strike="noStrike" cap="none" dirty="0">
                <a:solidFill>
                  <a:srgbClr val="CC0000"/>
                </a:solidFill>
                <a:latin typeface="Lobster Two"/>
                <a:ea typeface="Lobster Two"/>
                <a:cs typeface="Lobster Two"/>
                <a:sym typeface="Lobster Two"/>
              </a:rPr>
              <a:t/>
            </a:r>
            <a:br>
              <a:rPr lang="en-GB" sz="3200" b="1" i="0" u="none" strike="noStrike" cap="none" dirty="0">
                <a:solidFill>
                  <a:srgbClr val="CC0000"/>
                </a:solidFill>
                <a:latin typeface="Lobster Two"/>
                <a:ea typeface="Lobster Two"/>
                <a:cs typeface="Lobster Two"/>
                <a:sym typeface="Lobster Two"/>
              </a:rPr>
            </a:br>
            <a:endParaRPr lang="en-GB" sz="3200" b="1" i="0" u="none" strike="noStrike" cap="none" dirty="0">
              <a:solidFill>
                <a:srgbClr val="CC0000"/>
              </a:solidFill>
              <a:latin typeface="Lobster Two"/>
              <a:ea typeface="Lobster Two"/>
              <a:cs typeface="Lobster Two"/>
              <a:sym typeface="Lobster Two"/>
            </a:endParaRPr>
          </a:p>
        </p:txBody>
      </p:sp>
      <p:sp>
        <p:nvSpPr>
          <p:cNvPr id="112" name="Shape 112"/>
          <p:cNvSpPr txBox="1"/>
          <p:nvPr/>
        </p:nvSpPr>
        <p:spPr>
          <a:xfrm>
            <a:off x="2305538" y="4562230"/>
            <a:ext cx="5412994" cy="52321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GB" sz="1400" b="0" i="0" u="none" strike="noStrike" cap="none">
                <a:solidFill>
                  <a:srgbClr val="000000"/>
                </a:solidFill>
                <a:latin typeface="Arial"/>
                <a:ea typeface="Arial"/>
                <a:cs typeface="Arial"/>
                <a:sym typeface="Arial"/>
              </a:rPr>
              <a:t>Transforming Lives Through the St Mark’s Story</a:t>
            </a:r>
          </a:p>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13" name="Shape 113"/>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GB" sz="1200" b="0" i="0" u="none" strike="noStrike" cap="none">
                <a:solidFill>
                  <a:srgbClr val="888888"/>
                </a:solidFill>
                <a:latin typeface="Arial"/>
                <a:ea typeface="Arial"/>
                <a:cs typeface="Arial"/>
                <a:sym typeface="Arial"/>
              </a:rPr>
              <a:t>3</a:t>
            </a:fld>
            <a:endParaRPr lang="en-GB" sz="1200" b="0" i="0" u="none" strike="noStrike" cap="none">
              <a:solidFill>
                <a:srgbClr val="888888"/>
              </a:solidFill>
              <a:latin typeface="Arial"/>
              <a:ea typeface="Arial"/>
              <a:cs typeface="Arial"/>
              <a:sym typeface="Arial"/>
            </a:endParaRPr>
          </a:p>
        </p:txBody>
      </p:sp>
      <p:pic>
        <p:nvPicPr>
          <p:cNvPr id="114" name="Shape 114"/>
          <p:cNvPicPr preferRelativeResize="0"/>
          <p:nvPr/>
        </p:nvPicPr>
        <p:blipFill>
          <a:blip r:embed="rId3">
            <a:alphaModFix/>
          </a:blip>
          <a:stretch>
            <a:fillRect/>
          </a:stretch>
        </p:blipFill>
        <p:spPr>
          <a:xfrm>
            <a:off x="2235325" y="1951561"/>
            <a:ext cx="4867524" cy="2610664"/>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
            </a:r>
            <a:br>
              <a:rPr lang="en-GB" sz="3200" dirty="0" smtClean="0"/>
            </a:br>
            <a:r>
              <a:rPr lang="en-GB" sz="3200" dirty="0" smtClean="0"/>
              <a:t>Our </a:t>
            </a:r>
            <a:r>
              <a:rPr lang="en-GB" sz="3200" dirty="0"/>
              <a:t>Values…..</a:t>
            </a:r>
            <a:endParaRPr lang="en-US" dirty="0"/>
          </a:p>
        </p:txBody>
      </p:sp>
      <p:sp>
        <p:nvSpPr>
          <p:cNvPr id="3" name="Text Placeholder 2"/>
          <p:cNvSpPr>
            <a:spLocks noGrp="1"/>
          </p:cNvSpPr>
          <p:nvPr>
            <p:ph type="body" idx="1"/>
          </p:nvPr>
        </p:nvSpPr>
        <p:spPr/>
        <p:txBody>
          <a:bodyPr/>
          <a:lstStyle/>
          <a:p>
            <a:endParaRPr lang="en-US" dirty="0" smtClean="0"/>
          </a:p>
          <a:p>
            <a:pPr algn="just"/>
            <a:r>
              <a:rPr lang="en-US" dirty="0" smtClean="0"/>
              <a:t>Through </a:t>
            </a:r>
            <a:r>
              <a:rPr lang="en-US" b="1" dirty="0" smtClean="0"/>
              <a:t>Grace/</a:t>
            </a:r>
            <a:r>
              <a:rPr lang="en-US" b="1" dirty="0" err="1" smtClean="0"/>
              <a:t>Huatau</a:t>
            </a:r>
            <a:r>
              <a:rPr lang="en-US" b="1" dirty="0" smtClean="0"/>
              <a:t> </a:t>
            </a:r>
            <a:r>
              <a:rPr lang="en-US" dirty="0" smtClean="0"/>
              <a:t>we act with compassion and humility to achieve </a:t>
            </a:r>
            <a:r>
              <a:rPr lang="en-US" b="1" dirty="0" smtClean="0"/>
              <a:t>Excellence/</a:t>
            </a:r>
            <a:r>
              <a:rPr lang="en-US" b="1" dirty="0" err="1" smtClean="0"/>
              <a:t>Hiranga</a:t>
            </a:r>
            <a:r>
              <a:rPr lang="en-US" b="1" dirty="0" smtClean="0"/>
              <a:t> </a:t>
            </a:r>
            <a:r>
              <a:rPr lang="en-US" dirty="0" smtClean="0"/>
              <a:t>using the potential of our God given talents and gifts. This gives us the </a:t>
            </a:r>
            <a:r>
              <a:rPr lang="en-US" b="1" dirty="0" smtClean="0"/>
              <a:t>Courage/</a:t>
            </a:r>
            <a:r>
              <a:rPr lang="en-US" b="1" dirty="0" err="1" smtClean="0"/>
              <a:t>Māiatanga</a:t>
            </a:r>
            <a:r>
              <a:rPr lang="en-US" b="1" dirty="0" smtClean="0"/>
              <a:t> </a:t>
            </a:r>
            <a:r>
              <a:rPr lang="en-US" dirty="0" smtClean="0"/>
              <a:t>to act to bring about change as we show </a:t>
            </a:r>
            <a:r>
              <a:rPr lang="en-US" b="1" dirty="0" smtClean="0"/>
              <a:t>Faithfulness/</a:t>
            </a:r>
            <a:r>
              <a:rPr lang="en-US" b="1" dirty="0" err="1" smtClean="0"/>
              <a:t>Piriponotanga</a:t>
            </a:r>
            <a:r>
              <a:rPr lang="en-US" dirty="0" smtClean="0"/>
              <a:t> to God and others.</a:t>
            </a:r>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GB" sz="1200" b="0" i="0" u="none" strike="noStrike" cap="none" smtClean="0">
                <a:solidFill>
                  <a:srgbClr val="888888"/>
                </a:solidFill>
                <a:latin typeface="Arial"/>
                <a:ea typeface="Arial"/>
                <a:cs typeface="Arial"/>
                <a:sym typeface="Arial"/>
              </a:rPr>
              <a:t>4</a:t>
            </a:fld>
            <a:endParaRPr lang="en-GB" sz="1200" b="0" i="0" u="none" strike="noStrike" cap="none">
              <a:solidFill>
                <a:srgbClr val="888888"/>
              </a:solidFill>
              <a:latin typeface="Arial"/>
              <a:ea typeface="Arial"/>
              <a:cs typeface="Arial"/>
              <a:sym typeface="Arial"/>
            </a:endParaRPr>
          </a:p>
        </p:txBody>
      </p:sp>
    </p:spTree>
    <p:extLst>
      <p:ext uri="{BB962C8B-B14F-4D97-AF65-F5344CB8AC3E}">
        <p14:creationId xmlns:p14="http://schemas.microsoft.com/office/powerpoint/2010/main" val="1412602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GB" sz="1200" b="0" i="0" u="none" strike="noStrike" cap="none" smtClean="0">
                <a:solidFill>
                  <a:srgbClr val="888888"/>
                </a:solidFill>
                <a:latin typeface="Arial"/>
                <a:ea typeface="Arial"/>
                <a:cs typeface="Arial"/>
                <a:sym typeface="Arial"/>
              </a:rPr>
              <a:t>5</a:t>
            </a:fld>
            <a:endParaRPr lang="en-GB" sz="1200" b="0" i="0" u="none" strike="noStrike" cap="none">
              <a:solidFill>
                <a:srgbClr val="888888"/>
              </a:solidFill>
              <a:latin typeface="Arial"/>
              <a:ea typeface="Arial"/>
              <a:cs typeface="Arial"/>
              <a:sym typeface="Arial"/>
            </a:endParaRPr>
          </a:p>
        </p:txBody>
      </p:sp>
      <p:sp>
        <p:nvSpPr>
          <p:cNvPr id="6" name="TextBox 5"/>
          <p:cNvSpPr txBox="1"/>
          <p:nvPr/>
        </p:nvSpPr>
        <p:spPr>
          <a:xfrm>
            <a:off x="818707" y="361507"/>
            <a:ext cx="7602279" cy="369332"/>
          </a:xfrm>
          <a:prstGeom prst="rect">
            <a:avLst/>
          </a:prstGeom>
          <a:noFill/>
        </p:spPr>
        <p:txBody>
          <a:bodyPr wrap="square" rtlCol="0">
            <a:spAutoFit/>
          </a:bodyPr>
          <a:lstStyle/>
          <a:p>
            <a:pPr algn="ctr"/>
            <a:r>
              <a:rPr lang="en-US" sz="1800" dirty="0" smtClean="0">
                <a:solidFill>
                  <a:srgbClr val="FF0000"/>
                </a:solidFill>
              </a:rPr>
              <a:t>St Mark’s School Charter and Strategic Plan</a:t>
            </a:r>
            <a:endParaRPr lang="en-US" sz="1800" dirty="0">
              <a:solidFill>
                <a:srgbClr val="FF0000"/>
              </a:solidFill>
            </a:endParaRPr>
          </a:p>
        </p:txBody>
      </p:sp>
      <p:sp>
        <p:nvSpPr>
          <p:cNvPr id="7" name="TextBox 6"/>
          <p:cNvSpPr txBox="1"/>
          <p:nvPr/>
        </p:nvSpPr>
        <p:spPr>
          <a:xfrm>
            <a:off x="340242" y="730839"/>
            <a:ext cx="8346557" cy="3785652"/>
          </a:xfrm>
          <a:prstGeom prst="rect">
            <a:avLst/>
          </a:prstGeom>
          <a:noFill/>
        </p:spPr>
        <p:txBody>
          <a:bodyPr wrap="square" rtlCol="0">
            <a:spAutoFit/>
          </a:bodyPr>
          <a:lstStyle/>
          <a:p>
            <a:pPr marL="342900" indent="-342900">
              <a:buAutoNum type="arabicPeriod"/>
            </a:pPr>
            <a:r>
              <a:rPr lang="en-US" sz="1600" dirty="0" smtClean="0"/>
              <a:t>The Strategic and Annual Plan of St Mark’s School </a:t>
            </a:r>
            <a:r>
              <a:rPr lang="mr-IN" sz="1600" dirty="0" smtClean="0"/>
              <a:t>–</a:t>
            </a:r>
            <a:r>
              <a:rPr lang="en-US" sz="1600" dirty="0" smtClean="0"/>
              <a:t> 2018</a:t>
            </a:r>
          </a:p>
          <a:p>
            <a:pPr marL="342900" indent="-342900">
              <a:buAutoNum type="arabicPeriod"/>
            </a:pPr>
            <a:r>
              <a:rPr lang="en-US" sz="1600" dirty="0" smtClean="0"/>
              <a:t>It is expected that the school will cover all areas of the New Zealand Curriculum.</a:t>
            </a:r>
          </a:p>
          <a:p>
            <a:pPr marL="342900" indent="-342900">
              <a:buAutoNum type="arabicPeriod"/>
            </a:pPr>
            <a:r>
              <a:rPr lang="en-US" sz="1600" dirty="0" smtClean="0"/>
              <a:t>There will be a focus on Progress and Achievement while not forgetting the importance of the foundation skills of Literacy and Numeracy, </a:t>
            </a:r>
            <a:r>
              <a:rPr lang="en-US" sz="1600" dirty="0" err="1" smtClean="0"/>
              <a:t>Te</a:t>
            </a:r>
            <a:r>
              <a:rPr lang="en-US" sz="1600" dirty="0" smtClean="0"/>
              <a:t> Reo </a:t>
            </a:r>
            <a:r>
              <a:rPr lang="en-US" sz="1600" dirty="0" err="1" smtClean="0"/>
              <a:t>Matatini</a:t>
            </a:r>
            <a:r>
              <a:rPr lang="en-US" sz="1600" dirty="0" smtClean="0"/>
              <a:t> and </a:t>
            </a:r>
            <a:r>
              <a:rPr lang="en-US" sz="1600" dirty="0" err="1" smtClean="0"/>
              <a:t>Pāngarau</a:t>
            </a:r>
            <a:r>
              <a:rPr lang="en-US" sz="1600" dirty="0" smtClean="0"/>
              <a:t>.</a:t>
            </a:r>
          </a:p>
          <a:p>
            <a:pPr marL="342900" indent="-342900">
              <a:buAutoNum type="arabicPeriod"/>
            </a:pPr>
            <a:r>
              <a:rPr lang="en-US" sz="1600" dirty="0" smtClean="0"/>
              <a:t>The Five Key Competencies: Thinking, Relating to Others, Using Language, Symbols and Texts, Managing Self, and Participating and Contributing </a:t>
            </a:r>
            <a:r>
              <a:rPr lang="mr-IN" sz="1600" dirty="0" smtClean="0"/>
              <a:t>–</a:t>
            </a:r>
            <a:r>
              <a:rPr lang="en-US" sz="1600" dirty="0" smtClean="0"/>
              <a:t> are outworked at St Mark’s School through the Habits of Mind. Considerable work has gone into aligning the Habits of Mind with the Key Competencies, stressing the links between them. Progress and Achievement in these areas are reported to parents/whanau as part of the school’s reporting cycle.</a:t>
            </a:r>
          </a:p>
          <a:p>
            <a:pPr marL="342900" indent="-342900">
              <a:buAutoNum type="arabicPeriod"/>
            </a:pPr>
            <a:r>
              <a:rPr lang="en-US" sz="1600" dirty="0" smtClean="0"/>
              <a:t>Current schoolwide priorities </a:t>
            </a:r>
            <a:r>
              <a:rPr lang="en-US" sz="1600" dirty="0" err="1" smtClean="0"/>
              <a:t>centre</a:t>
            </a:r>
            <a:r>
              <a:rPr lang="en-US" sz="1600" dirty="0" smtClean="0"/>
              <a:t> around: local curriculum review, the enhancement  of collaborative and personal inquiry cycles, the promotion of the special character of the school through the Anglican Five Marks of Mission and the development of sound formative and summative assessment for learning tools that track progress and achievement with equity and excellence as the goal for every student.</a:t>
            </a:r>
            <a:endParaRPr lang="en-US" sz="1600" dirty="0"/>
          </a:p>
        </p:txBody>
      </p:sp>
    </p:spTree>
    <p:extLst>
      <p:ext uri="{BB962C8B-B14F-4D97-AF65-F5344CB8AC3E}">
        <p14:creationId xmlns:p14="http://schemas.microsoft.com/office/powerpoint/2010/main" val="256294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154350"/>
            <a:ext cx="8520599" cy="572699"/>
          </a:xfrm>
          <a:prstGeom prst="rect">
            <a:avLst/>
          </a:prstGeom>
          <a:noFill/>
          <a:ln>
            <a:noFill/>
          </a:ln>
        </p:spPr>
        <p:txBody>
          <a:bodyPr lIns="91425" tIns="91425" rIns="91425" bIns="91425" anchor="t" anchorCtr="0">
            <a:noAutofit/>
          </a:bodyPr>
          <a:lstStyle/>
          <a:p>
            <a:pPr marL="0" marR="0" lvl="0" indent="0" algn="ctr" rtl="0">
              <a:spcBef>
                <a:spcPts val="0"/>
              </a:spcBef>
              <a:buClr>
                <a:srgbClr val="CC0000"/>
              </a:buClr>
              <a:buSzPct val="25000"/>
              <a:buFont typeface="Lobster Two"/>
              <a:buNone/>
            </a:pPr>
            <a:r>
              <a:rPr lang="en-GB" sz="3000" b="1" i="0" u="none" strike="noStrike" cap="none">
                <a:solidFill>
                  <a:srgbClr val="CC0000"/>
                </a:solidFill>
                <a:latin typeface="Lobster Two"/>
                <a:ea typeface="Lobster Two"/>
                <a:cs typeface="Lobster Two"/>
                <a:sym typeface="Lobster Two"/>
              </a:rPr>
              <a:t>Contents</a:t>
            </a:r>
          </a:p>
        </p:txBody>
      </p:sp>
      <p:sp>
        <p:nvSpPr>
          <p:cNvPr id="137" name="Shape 13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noAutofit/>
          </a:bodyPr>
          <a:lstStyle/>
          <a:p>
            <a:pPr marL="457200" marR="0" lvl="0" indent="-228600" algn="l" rtl="0">
              <a:spcBef>
                <a:spcPts val="0"/>
              </a:spcBef>
              <a:spcAft>
                <a:spcPts val="0"/>
              </a:spcAft>
              <a:buClr>
                <a:schemeClr val="dk1"/>
              </a:buClr>
              <a:buSzPct val="100000"/>
              <a:buFont typeface="Arial"/>
              <a:buChar char="•"/>
            </a:pPr>
            <a:r>
              <a:rPr lang="en-GB" sz="1600" b="0" i="0" u="none" strike="noStrike" cap="none" dirty="0">
                <a:solidFill>
                  <a:schemeClr val="dk1"/>
                </a:solidFill>
                <a:latin typeface="Calibri"/>
                <a:ea typeface="Calibri"/>
                <a:cs typeface="Calibri"/>
                <a:sym typeface="Calibri"/>
              </a:rPr>
              <a:t>School description</a:t>
            </a:r>
          </a:p>
          <a:p>
            <a:pPr marL="228600" marR="0" lvl="0" indent="0" algn="l" rtl="0">
              <a:spcBef>
                <a:spcPts val="0"/>
              </a:spcBef>
              <a:spcAft>
                <a:spcPts val="0"/>
              </a:spcAft>
              <a:buClr>
                <a:schemeClr val="dk1"/>
              </a:buClr>
              <a:buSzPct val="25000"/>
              <a:buFont typeface="Arial"/>
              <a:buNone/>
            </a:pPr>
            <a:endParaRPr sz="1600" b="0" i="0" u="none" strike="noStrike" cap="none" dirty="0">
              <a:solidFill>
                <a:schemeClr val="dk1"/>
              </a:solidFill>
              <a:latin typeface="Calibri"/>
              <a:ea typeface="Calibri"/>
              <a:cs typeface="Calibri"/>
              <a:sym typeface="Calibri"/>
            </a:endParaRPr>
          </a:p>
          <a:p>
            <a:pPr marL="457200" marR="0" lvl="0" indent="-228600" algn="l" rtl="0">
              <a:spcBef>
                <a:spcPts val="0"/>
              </a:spcBef>
              <a:spcAft>
                <a:spcPts val="0"/>
              </a:spcAft>
              <a:buClr>
                <a:schemeClr val="dk1"/>
              </a:buClr>
              <a:buSzPct val="100000"/>
              <a:buFont typeface="Arial"/>
              <a:buChar char="•"/>
            </a:pPr>
            <a:r>
              <a:rPr lang="en-GB" sz="1600" b="0" i="0" u="none" strike="noStrike" cap="none" dirty="0">
                <a:solidFill>
                  <a:schemeClr val="dk1"/>
                </a:solidFill>
                <a:latin typeface="Calibri"/>
                <a:ea typeface="Calibri"/>
                <a:cs typeface="Calibri"/>
                <a:sym typeface="Calibri"/>
              </a:rPr>
              <a:t>National Education Priorities</a:t>
            </a:r>
          </a:p>
          <a:p>
            <a:pPr marL="228600" marR="0" lvl="0" indent="0" algn="l" rtl="0">
              <a:spcBef>
                <a:spcPts val="0"/>
              </a:spcBef>
              <a:spcAft>
                <a:spcPts val="0"/>
              </a:spcAft>
              <a:buClr>
                <a:schemeClr val="dk1"/>
              </a:buClr>
              <a:buSzPct val="25000"/>
              <a:buFont typeface="Arial"/>
              <a:buNone/>
            </a:pPr>
            <a:endParaRPr sz="1600" b="0" i="0" u="none" strike="noStrike" cap="none" dirty="0">
              <a:solidFill>
                <a:schemeClr val="dk1"/>
              </a:solidFill>
              <a:latin typeface="Calibri"/>
              <a:ea typeface="Calibri"/>
              <a:cs typeface="Calibri"/>
              <a:sym typeface="Calibri"/>
            </a:endParaRPr>
          </a:p>
          <a:p>
            <a:pPr marL="457200" marR="0" lvl="0" indent="-228600" algn="l" rtl="0">
              <a:spcBef>
                <a:spcPts val="0"/>
              </a:spcBef>
              <a:spcAft>
                <a:spcPts val="0"/>
              </a:spcAft>
              <a:buClr>
                <a:schemeClr val="dk1"/>
              </a:buClr>
              <a:buSzPct val="100000"/>
              <a:buFont typeface="Arial"/>
              <a:buChar char="•"/>
            </a:pPr>
            <a:r>
              <a:rPr lang="en-GB" sz="1600" b="0" i="0" u="none" strike="noStrike" cap="none" dirty="0">
                <a:solidFill>
                  <a:schemeClr val="dk1"/>
                </a:solidFill>
                <a:latin typeface="Calibri"/>
                <a:ea typeface="Calibri"/>
                <a:cs typeface="Calibri"/>
                <a:sym typeface="Calibri"/>
              </a:rPr>
              <a:t>Improving Educational Outcomes for Maori Students</a:t>
            </a:r>
          </a:p>
          <a:p>
            <a:pPr marL="228600" marR="0" lvl="0" indent="0" algn="l" rtl="0">
              <a:spcBef>
                <a:spcPts val="0"/>
              </a:spcBef>
              <a:spcAft>
                <a:spcPts val="0"/>
              </a:spcAft>
              <a:buClr>
                <a:schemeClr val="dk1"/>
              </a:buClr>
              <a:buSzPct val="25000"/>
              <a:buFont typeface="Arial"/>
              <a:buNone/>
            </a:pPr>
            <a:endParaRPr sz="1600" b="0" i="0" u="none" strike="noStrike" cap="none" dirty="0">
              <a:solidFill>
                <a:schemeClr val="dk1"/>
              </a:solidFill>
              <a:latin typeface="Calibri"/>
              <a:ea typeface="Calibri"/>
              <a:cs typeface="Calibri"/>
              <a:sym typeface="Calibri"/>
            </a:endParaRPr>
          </a:p>
          <a:p>
            <a:pPr marL="457200" marR="0" lvl="0" indent="-228600" algn="l" rtl="0">
              <a:spcBef>
                <a:spcPts val="0"/>
              </a:spcBef>
              <a:spcAft>
                <a:spcPts val="0"/>
              </a:spcAft>
              <a:buClr>
                <a:schemeClr val="dk1"/>
              </a:buClr>
              <a:buSzPct val="100000"/>
              <a:buFont typeface="Arial"/>
              <a:buChar char="•"/>
            </a:pPr>
            <a:r>
              <a:rPr lang="en-GB" sz="1600" b="0" i="0" u="none" strike="noStrike" cap="none" dirty="0">
                <a:solidFill>
                  <a:schemeClr val="dk1"/>
                </a:solidFill>
                <a:latin typeface="Calibri"/>
                <a:ea typeface="Calibri"/>
                <a:cs typeface="Calibri"/>
                <a:sym typeface="Calibri"/>
              </a:rPr>
              <a:t>Strategic Goals </a:t>
            </a:r>
            <a:r>
              <a:rPr lang="en-GB" sz="1600" b="0" i="0" u="none" strike="noStrike" cap="none" dirty="0" smtClean="0">
                <a:solidFill>
                  <a:schemeClr val="dk1"/>
                </a:solidFill>
                <a:latin typeface="Calibri"/>
                <a:ea typeface="Calibri"/>
                <a:cs typeface="Calibri"/>
                <a:sym typeface="Calibri"/>
              </a:rPr>
              <a:t>2018</a:t>
            </a:r>
            <a:endParaRPr lang="en-GB" sz="1600" b="0" i="0" u="none" strike="noStrike" cap="none" dirty="0">
              <a:solidFill>
                <a:schemeClr val="dk1"/>
              </a:solidFill>
              <a:latin typeface="Calibri"/>
              <a:ea typeface="Calibri"/>
              <a:cs typeface="Calibri"/>
              <a:sym typeface="Calibri"/>
            </a:endParaRPr>
          </a:p>
          <a:p>
            <a:pPr marL="228600" marR="0" lvl="0" indent="0" algn="l" rtl="0">
              <a:spcBef>
                <a:spcPts val="0"/>
              </a:spcBef>
              <a:spcAft>
                <a:spcPts val="0"/>
              </a:spcAft>
              <a:buClr>
                <a:schemeClr val="dk1"/>
              </a:buClr>
              <a:buSzPct val="25000"/>
              <a:buFont typeface="Arial"/>
              <a:buNone/>
            </a:pPr>
            <a:r>
              <a:rPr lang="en-GB" sz="1600" b="0" i="0" u="none" strike="noStrike" cap="none" dirty="0">
                <a:solidFill>
                  <a:schemeClr val="dk1"/>
                </a:solidFill>
                <a:latin typeface="Calibri"/>
                <a:ea typeface="Calibri"/>
                <a:cs typeface="Calibri"/>
                <a:sym typeface="Calibri"/>
              </a:rPr>
              <a:t> </a:t>
            </a:r>
          </a:p>
          <a:p>
            <a:pPr marL="457200" marR="0" lvl="0" indent="-228600" algn="l" rtl="0">
              <a:spcBef>
                <a:spcPts val="0"/>
              </a:spcBef>
              <a:spcAft>
                <a:spcPts val="0"/>
              </a:spcAft>
              <a:buClr>
                <a:schemeClr val="dk1"/>
              </a:buClr>
              <a:buSzPct val="100000"/>
              <a:buFont typeface="Arial"/>
              <a:buChar char="•"/>
            </a:pPr>
            <a:r>
              <a:rPr lang="en-GB" sz="1600" b="0" i="0" u="none" strike="noStrike" cap="none" dirty="0">
                <a:solidFill>
                  <a:schemeClr val="dk1"/>
                </a:solidFill>
                <a:latin typeface="Calibri"/>
                <a:ea typeface="Calibri"/>
                <a:cs typeface="Calibri"/>
                <a:sym typeface="Calibri"/>
              </a:rPr>
              <a:t>Annual Plan </a:t>
            </a:r>
            <a:r>
              <a:rPr lang="en-GB" sz="1600" b="0" i="0" u="none" strike="noStrike" cap="none" dirty="0" smtClean="0">
                <a:solidFill>
                  <a:schemeClr val="dk1"/>
                </a:solidFill>
                <a:latin typeface="Calibri"/>
                <a:ea typeface="Calibri"/>
                <a:cs typeface="Calibri"/>
                <a:sym typeface="Calibri"/>
              </a:rPr>
              <a:t>2018</a:t>
            </a:r>
            <a:endParaRPr lang="en-GB" sz="1600" b="0" i="0" u="none" strike="noStrike" cap="none" dirty="0">
              <a:solidFill>
                <a:schemeClr val="dk1"/>
              </a:solidFill>
              <a:latin typeface="Calibri"/>
              <a:ea typeface="Calibri"/>
              <a:cs typeface="Calibri"/>
              <a:sym typeface="Calibri"/>
            </a:endParaRPr>
          </a:p>
          <a:p>
            <a:pPr marL="228600" marR="0" lvl="0" indent="0" algn="l" rtl="0">
              <a:spcBef>
                <a:spcPts val="0"/>
              </a:spcBef>
              <a:spcAft>
                <a:spcPts val="0"/>
              </a:spcAft>
              <a:buClr>
                <a:schemeClr val="dk1"/>
              </a:buClr>
              <a:buSzPct val="25000"/>
              <a:buFont typeface="Arial"/>
              <a:buNone/>
            </a:pPr>
            <a:endParaRPr sz="1600" b="0" i="0" u="none" strike="noStrike" cap="none" dirty="0">
              <a:solidFill>
                <a:schemeClr val="dk1"/>
              </a:solidFill>
              <a:latin typeface="Calibri"/>
              <a:ea typeface="Calibri"/>
              <a:cs typeface="Calibri"/>
              <a:sym typeface="Calibri"/>
            </a:endParaRPr>
          </a:p>
          <a:p>
            <a:pPr marL="457200" marR="0" lvl="0" indent="-228600" algn="l" rtl="0">
              <a:spcBef>
                <a:spcPts val="0"/>
              </a:spcBef>
              <a:buClr>
                <a:schemeClr val="dk1"/>
              </a:buClr>
              <a:buSzPct val="100000"/>
              <a:buFont typeface="Arial"/>
              <a:buChar char="•"/>
            </a:pPr>
            <a:r>
              <a:rPr lang="en-GB" sz="1600" b="0" i="0" u="none" strike="noStrike" cap="none" dirty="0">
                <a:solidFill>
                  <a:schemeClr val="dk1"/>
                </a:solidFill>
                <a:latin typeface="Calibri"/>
                <a:ea typeface="Calibri"/>
                <a:cs typeface="Calibri"/>
                <a:sym typeface="Calibri"/>
              </a:rPr>
              <a:t>Achievement Targets </a:t>
            </a:r>
            <a:r>
              <a:rPr lang="en-GB" sz="1600" b="0" i="0" u="none" strike="noStrike" cap="none" dirty="0" smtClean="0">
                <a:solidFill>
                  <a:schemeClr val="dk1"/>
                </a:solidFill>
                <a:latin typeface="Calibri"/>
                <a:ea typeface="Calibri"/>
                <a:cs typeface="Calibri"/>
                <a:sym typeface="Calibri"/>
              </a:rPr>
              <a:t>2018</a:t>
            </a:r>
            <a:endParaRPr lang="en-GB" sz="1600" b="0" i="0" u="none" strike="noStrike" cap="none" dirty="0">
              <a:solidFill>
                <a:schemeClr val="dk1"/>
              </a:solidFill>
              <a:latin typeface="Calibri"/>
              <a:ea typeface="Calibri"/>
              <a:cs typeface="Calibri"/>
              <a:sym typeface="Calibri"/>
            </a:endParaRPr>
          </a:p>
        </p:txBody>
      </p:sp>
      <p:sp>
        <p:nvSpPr>
          <p:cNvPr id="138" name="Shape 138"/>
          <p:cNvSpPr txBox="1"/>
          <p:nvPr/>
        </p:nvSpPr>
        <p:spPr>
          <a:xfrm>
            <a:off x="2061308" y="4699000"/>
            <a:ext cx="6087070" cy="52321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GB" sz="1400" b="0" i="0" u="none" strike="noStrike" cap="none">
                <a:solidFill>
                  <a:srgbClr val="000000"/>
                </a:solidFill>
                <a:latin typeface="Arial"/>
                <a:ea typeface="Arial"/>
                <a:cs typeface="Arial"/>
                <a:sym typeface="Arial"/>
              </a:rPr>
              <a:t>Transforming Lives Through the St Mark’s Story</a:t>
            </a:r>
          </a:p>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9" name="Shape 139"/>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GB" sz="1200" b="0" i="0" u="none" strike="noStrike" cap="none">
                <a:solidFill>
                  <a:srgbClr val="888888"/>
                </a:solidFill>
                <a:latin typeface="Arial"/>
                <a:ea typeface="Arial"/>
                <a:cs typeface="Arial"/>
                <a:sym typeface="Arial"/>
              </a:rPr>
              <a:t>6</a:t>
            </a:fld>
            <a:endParaRPr lang="en-GB" sz="1200" b="0" i="0" u="none" strike="noStrike" cap="none">
              <a:solidFill>
                <a:srgbClr val="888888"/>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147844"/>
            <a:ext cx="8520599" cy="572699"/>
          </a:xfrm>
          <a:prstGeom prst="rect">
            <a:avLst/>
          </a:prstGeom>
          <a:noFill/>
          <a:ln>
            <a:noFill/>
          </a:ln>
        </p:spPr>
        <p:txBody>
          <a:bodyPr lIns="91425" tIns="91425" rIns="91425" bIns="91425" anchor="t" anchorCtr="0">
            <a:noAutofit/>
          </a:bodyPr>
          <a:lstStyle/>
          <a:p>
            <a:pPr marL="0" marR="0" lvl="0" indent="0" algn="ctr" rtl="0">
              <a:spcBef>
                <a:spcPts val="0"/>
              </a:spcBef>
              <a:buClr>
                <a:srgbClr val="CC0000"/>
              </a:buClr>
              <a:buSzPct val="25000"/>
              <a:buFont typeface="Lobster Two"/>
              <a:buNone/>
            </a:pPr>
            <a:r>
              <a:rPr lang="en-GB" sz="3000" b="1" i="0" u="none" strike="noStrike" cap="none" dirty="0">
                <a:solidFill>
                  <a:srgbClr val="CC0000"/>
                </a:solidFill>
                <a:latin typeface="Lobster Two"/>
                <a:ea typeface="Lobster Two"/>
                <a:cs typeface="Lobster Two"/>
                <a:sym typeface="Lobster Two"/>
              </a:rPr>
              <a:t>St </a:t>
            </a:r>
            <a:r>
              <a:rPr lang="en-GB" sz="3000" b="1" i="0" u="none" strike="noStrike" cap="none" dirty="0" smtClean="0">
                <a:solidFill>
                  <a:srgbClr val="CC0000"/>
                </a:solidFill>
                <a:latin typeface="Lobster Two"/>
                <a:ea typeface="Lobster Two"/>
                <a:cs typeface="Lobster Two"/>
                <a:sym typeface="Lobster Two"/>
              </a:rPr>
              <a:t>Mark’s </a:t>
            </a:r>
            <a:r>
              <a:rPr lang="en-GB" sz="3000" b="1" i="0" u="none" strike="noStrike" cap="none" dirty="0">
                <a:solidFill>
                  <a:srgbClr val="CC0000"/>
                </a:solidFill>
                <a:latin typeface="Lobster Two"/>
                <a:ea typeface="Lobster Two"/>
                <a:cs typeface="Lobster Two"/>
                <a:sym typeface="Lobster Two"/>
              </a:rPr>
              <a:t>School Community – an overview</a:t>
            </a:r>
          </a:p>
        </p:txBody>
      </p:sp>
      <p:sp>
        <p:nvSpPr>
          <p:cNvPr id="145" name="Shape 145"/>
          <p:cNvSpPr txBox="1">
            <a:spLocks noGrp="1"/>
          </p:cNvSpPr>
          <p:nvPr>
            <p:ph type="body" idx="1"/>
          </p:nvPr>
        </p:nvSpPr>
        <p:spPr>
          <a:xfrm>
            <a:off x="293079" y="811403"/>
            <a:ext cx="8539222" cy="4184448"/>
          </a:xfrm>
          <a:prstGeom prst="rect">
            <a:avLst/>
          </a:prstGeom>
          <a:noFill/>
          <a:ln>
            <a:noFill/>
          </a:ln>
        </p:spPr>
        <p:txBody>
          <a:bodyPr lIns="91425" tIns="91425" rIns="91425" bIns="91425" anchor="t" anchorCtr="0">
            <a:noAutofit/>
          </a:bodyPr>
          <a:lstStyle/>
          <a:p>
            <a:pPr marL="342900" marR="0" lvl="0" indent="-342900" algn="just" rtl="0">
              <a:spcBef>
                <a:spcPts val="0"/>
              </a:spcBef>
              <a:spcAft>
                <a:spcPts val="0"/>
              </a:spcAft>
              <a:buClr>
                <a:schemeClr val="dk1"/>
              </a:buClr>
              <a:buSzPct val="100000"/>
              <a:buFont typeface="Arial"/>
              <a:buChar char="•"/>
            </a:pPr>
            <a:r>
              <a:rPr lang="en-GB" sz="1000" b="0" i="0" u="none" strike="noStrike" cap="none" dirty="0">
                <a:solidFill>
                  <a:schemeClr val="dk1"/>
                </a:solidFill>
                <a:latin typeface="Calibri"/>
                <a:ea typeface="Calibri"/>
                <a:cs typeface="Calibri"/>
                <a:sym typeface="Calibri"/>
              </a:rPr>
              <a:t>St Mark’s School is a decile 10, Grade U4, Anglican state-integrated full primary school, located in </a:t>
            </a:r>
            <a:r>
              <a:rPr lang="en-GB" sz="1000" dirty="0" err="1"/>
              <a:t>Ō</a:t>
            </a:r>
            <a:r>
              <a:rPr lang="en-GB" sz="1000" b="0" i="0" u="none" strike="noStrike" cap="none" dirty="0" err="1" smtClean="0">
                <a:solidFill>
                  <a:schemeClr val="dk1"/>
                </a:solidFill>
                <a:latin typeface="Calibri"/>
                <a:ea typeface="Calibri"/>
                <a:cs typeface="Calibri"/>
                <a:sym typeface="Calibri"/>
              </a:rPr>
              <a:t>pawa</a:t>
            </a:r>
            <a:r>
              <a:rPr lang="en-GB" sz="1000" b="0" i="0" u="none" strike="noStrike" cap="none" dirty="0" smtClean="0">
                <a:solidFill>
                  <a:schemeClr val="dk1"/>
                </a:solidFill>
                <a:latin typeface="Calibri"/>
                <a:ea typeface="Calibri"/>
                <a:cs typeface="Calibri"/>
                <a:sym typeface="Calibri"/>
              </a:rPr>
              <a:t> </a:t>
            </a:r>
            <a:r>
              <a:rPr lang="en-GB" sz="1000" b="0" i="0" u="none" strike="noStrike" cap="none" dirty="0">
                <a:solidFill>
                  <a:schemeClr val="dk1"/>
                </a:solidFill>
                <a:latin typeface="Calibri"/>
                <a:ea typeface="Calibri"/>
                <a:cs typeface="Calibri"/>
                <a:sym typeface="Calibri"/>
              </a:rPr>
              <a:t>Christchurch. Opened in 1921 as a private school, St Mark</a:t>
            </a:r>
            <a:r>
              <a:rPr lang="en-GB" sz="1000" dirty="0"/>
              <a:t>’</a:t>
            </a:r>
            <a:r>
              <a:rPr lang="en-GB" sz="1000" b="0" i="0" u="none" strike="noStrike" cap="none" dirty="0">
                <a:solidFill>
                  <a:schemeClr val="dk1"/>
                </a:solidFill>
                <a:latin typeface="Calibri"/>
                <a:ea typeface="Calibri"/>
                <a:cs typeface="Calibri"/>
                <a:sym typeface="Calibri"/>
              </a:rPr>
              <a:t>s became established as an integrated school in 1989. The school’s special character, based on the Anglican mission of the church in </a:t>
            </a:r>
            <a:r>
              <a:rPr lang="en-GB" sz="1000" b="0" i="0" u="none" strike="noStrike" cap="none" dirty="0" err="1">
                <a:solidFill>
                  <a:schemeClr val="dk1"/>
                </a:solidFill>
                <a:latin typeface="Calibri"/>
                <a:ea typeface="Calibri"/>
                <a:cs typeface="Calibri"/>
                <a:sym typeface="Calibri"/>
              </a:rPr>
              <a:t>Aotearoa</a:t>
            </a:r>
            <a:r>
              <a:rPr lang="en-GB" sz="1000" b="0" i="0" u="none" strike="noStrike" cap="none" dirty="0">
                <a:solidFill>
                  <a:schemeClr val="dk1"/>
                </a:solidFill>
                <a:latin typeface="Calibri"/>
                <a:ea typeface="Calibri"/>
                <a:cs typeface="Calibri"/>
                <a:sym typeface="Calibri"/>
              </a:rPr>
              <a:t>, New Zealand and Polynesia is expressed through regular worship and prayer lead by the vicar of the St Mark’s parish, religious education instruction in classrooms and promotion of strong Christian values of fellowship, love and inclusion. St Mark’s School Board of Proprietors </a:t>
            </a:r>
            <a:r>
              <a:rPr lang="en-GB" sz="1000" b="0" i="0" u="none" strike="noStrike" cap="none" dirty="0" smtClean="0">
                <a:solidFill>
                  <a:schemeClr val="dk1"/>
                </a:solidFill>
                <a:latin typeface="Calibri"/>
                <a:ea typeface="Calibri"/>
                <a:cs typeface="Calibri"/>
                <a:sym typeface="Calibri"/>
              </a:rPr>
              <a:t>have a </a:t>
            </a:r>
            <a:r>
              <a:rPr lang="en-GB" sz="1000" b="0" i="0" u="none" strike="noStrike" cap="none" dirty="0">
                <a:solidFill>
                  <a:schemeClr val="dk1"/>
                </a:solidFill>
                <a:latin typeface="Calibri"/>
                <a:ea typeface="Calibri"/>
                <a:cs typeface="Calibri"/>
                <a:sym typeface="Calibri"/>
              </a:rPr>
              <a:t>new Integration Agreement with the Crown </a:t>
            </a:r>
            <a:r>
              <a:rPr lang="en-GB" sz="1000" b="0" i="0" u="none" strike="noStrike" cap="none" dirty="0" smtClean="0">
                <a:solidFill>
                  <a:schemeClr val="dk1"/>
                </a:solidFill>
                <a:latin typeface="Calibri"/>
                <a:ea typeface="Calibri"/>
                <a:cs typeface="Calibri"/>
                <a:sym typeface="Calibri"/>
              </a:rPr>
              <a:t>ratified </a:t>
            </a:r>
            <a:r>
              <a:rPr lang="en-GB" sz="1000" b="0" i="0" u="none" strike="noStrike" cap="none" dirty="0">
                <a:solidFill>
                  <a:schemeClr val="dk1"/>
                </a:solidFill>
                <a:latin typeface="Calibri"/>
                <a:ea typeface="Calibri"/>
                <a:cs typeface="Calibri"/>
                <a:sym typeface="Calibri"/>
              </a:rPr>
              <a:t>by the Crown </a:t>
            </a:r>
            <a:r>
              <a:rPr lang="en-GB" sz="1000" dirty="0" smtClean="0"/>
              <a:t>late</a:t>
            </a:r>
            <a:r>
              <a:rPr lang="en-GB" sz="1000" b="0" i="0" u="none" strike="noStrike" cap="none" dirty="0" smtClean="0">
                <a:solidFill>
                  <a:schemeClr val="dk1"/>
                </a:solidFill>
                <a:latin typeface="Calibri"/>
                <a:ea typeface="Calibri"/>
                <a:cs typeface="Calibri"/>
                <a:sym typeface="Calibri"/>
              </a:rPr>
              <a:t> </a:t>
            </a:r>
            <a:r>
              <a:rPr lang="en-GB" sz="1000" b="0" i="0" u="none" strike="noStrike" cap="none" dirty="0">
                <a:solidFill>
                  <a:schemeClr val="dk1"/>
                </a:solidFill>
                <a:latin typeface="Calibri"/>
                <a:ea typeface="Calibri"/>
                <a:cs typeface="Calibri"/>
                <a:sym typeface="Calibri"/>
              </a:rPr>
              <a:t>in 2017. This establishes the “Five Marks of Anglican Mission”, as </a:t>
            </a:r>
            <a:r>
              <a:rPr lang="en-GB" sz="1000" dirty="0"/>
              <a:t>crucial </a:t>
            </a:r>
            <a:r>
              <a:rPr lang="en-GB" sz="1000" b="0" i="0" u="none" strike="noStrike" cap="none" dirty="0">
                <a:solidFill>
                  <a:schemeClr val="dk1"/>
                </a:solidFill>
                <a:latin typeface="Calibri"/>
                <a:ea typeface="Calibri"/>
                <a:cs typeface="Calibri"/>
                <a:sym typeface="Calibri"/>
              </a:rPr>
              <a:t>to the outworking of the special character of the school. A memorandum of understanding between the Board of Trustees and the Board of Proprietors was signed in 2016, strengthening the governance roles of both Boards. </a:t>
            </a:r>
          </a:p>
          <a:p>
            <a:pPr marL="342900" marR="0" lvl="0" indent="-342900" algn="just" rtl="0">
              <a:spcBef>
                <a:spcPts val="0"/>
              </a:spcBef>
              <a:spcAft>
                <a:spcPts val="0"/>
              </a:spcAft>
              <a:buClr>
                <a:schemeClr val="dk1"/>
              </a:buClr>
              <a:buSzPct val="100000"/>
              <a:buFont typeface="Arial"/>
              <a:buNone/>
            </a:pPr>
            <a:endParaRPr sz="1000" b="0" i="0" u="none" strike="noStrike" cap="none" dirty="0">
              <a:solidFill>
                <a:schemeClr val="dk1"/>
              </a:solidFill>
              <a:latin typeface="Calibri"/>
              <a:ea typeface="Calibri"/>
              <a:cs typeface="Calibri"/>
              <a:sym typeface="Calibri"/>
            </a:endParaRPr>
          </a:p>
          <a:p>
            <a:pPr marL="342900" marR="0" lvl="0" indent="-342900" algn="just" rtl="0">
              <a:spcBef>
                <a:spcPts val="0"/>
              </a:spcBef>
              <a:spcAft>
                <a:spcPts val="0"/>
              </a:spcAft>
              <a:buClr>
                <a:schemeClr val="dk1"/>
              </a:buClr>
              <a:buSzPct val="100000"/>
              <a:buFont typeface="Arial"/>
              <a:buChar char="•"/>
            </a:pPr>
            <a:r>
              <a:rPr lang="en-GB" sz="1000" b="0" i="0" u="none" strike="noStrike" cap="none" dirty="0">
                <a:solidFill>
                  <a:schemeClr val="dk1"/>
                </a:solidFill>
                <a:latin typeface="Calibri"/>
                <a:ea typeface="Calibri"/>
                <a:cs typeface="Calibri"/>
                <a:sym typeface="Calibri"/>
              </a:rPr>
              <a:t>As a Special Character state-integrated school, we embrace the New Zealand curriculum, while reflecting a Christian world view. </a:t>
            </a:r>
          </a:p>
          <a:p>
            <a:pPr marL="342900" marR="0" lvl="0" indent="-342900" algn="just" rtl="0">
              <a:spcBef>
                <a:spcPts val="0"/>
              </a:spcBef>
              <a:spcAft>
                <a:spcPts val="0"/>
              </a:spcAft>
              <a:buClr>
                <a:schemeClr val="dk1"/>
              </a:buClr>
              <a:buSzPct val="100000"/>
              <a:buFont typeface="Arial"/>
              <a:buNone/>
            </a:pPr>
            <a:endParaRPr sz="1000" b="0" i="0" u="none" strike="noStrike" cap="none" dirty="0">
              <a:solidFill>
                <a:schemeClr val="dk1"/>
              </a:solidFill>
              <a:latin typeface="Calibri"/>
              <a:ea typeface="Calibri"/>
              <a:cs typeface="Calibri"/>
              <a:sym typeface="Calibri"/>
            </a:endParaRPr>
          </a:p>
          <a:p>
            <a:pPr marL="342900" marR="0" lvl="0" indent="-342900" algn="just" rtl="0">
              <a:spcBef>
                <a:spcPts val="0"/>
              </a:spcBef>
              <a:spcAft>
                <a:spcPts val="0"/>
              </a:spcAft>
              <a:buClr>
                <a:schemeClr val="dk1"/>
              </a:buClr>
              <a:buSzPct val="100000"/>
              <a:buFont typeface="Arial"/>
              <a:buChar char="•"/>
            </a:pPr>
            <a:r>
              <a:rPr lang="en-GB" sz="1000" b="0" i="0" u="none" strike="noStrike" cap="none" dirty="0">
                <a:solidFill>
                  <a:schemeClr val="dk1"/>
                </a:solidFill>
                <a:latin typeface="Calibri"/>
                <a:ea typeface="Calibri"/>
                <a:cs typeface="Calibri"/>
                <a:sym typeface="Calibri"/>
              </a:rPr>
              <a:t>The opening roll for </a:t>
            </a:r>
            <a:r>
              <a:rPr lang="en-GB" sz="1000" b="0" i="0" u="none" strike="noStrike" cap="none" dirty="0" smtClean="0">
                <a:solidFill>
                  <a:schemeClr val="dk1"/>
                </a:solidFill>
                <a:latin typeface="Calibri"/>
                <a:ea typeface="Calibri"/>
                <a:cs typeface="Calibri"/>
                <a:sym typeface="Calibri"/>
              </a:rPr>
              <a:t>2018 </a:t>
            </a:r>
            <a:r>
              <a:rPr lang="en-GB" sz="1000" b="0" i="0" u="none" strike="noStrike" cap="none" dirty="0">
                <a:solidFill>
                  <a:schemeClr val="dk1"/>
                </a:solidFill>
                <a:latin typeface="Calibri"/>
                <a:ea typeface="Calibri"/>
                <a:cs typeface="Calibri"/>
                <a:sym typeface="Calibri"/>
              </a:rPr>
              <a:t>is </a:t>
            </a:r>
            <a:r>
              <a:rPr lang="en-GB" sz="1000" b="0" i="0" u="none" strike="noStrike" cap="none" dirty="0" smtClean="0">
                <a:solidFill>
                  <a:schemeClr val="dk1"/>
                </a:solidFill>
                <a:latin typeface="Calibri"/>
                <a:ea typeface="Calibri"/>
                <a:cs typeface="Calibri"/>
                <a:sym typeface="Calibri"/>
              </a:rPr>
              <a:t>219 </a:t>
            </a:r>
            <a:r>
              <a:rPr lang="en-GB" sz="1000" b="0" i="0" u="none" strike="noStrike" cap="none" dirty="0">
                <a:solidFill>
                  <a:schemeClr val="dk1"/>
                </a:solidFill>
                <a:latin typeface="Calibri"/>
                <a:ea typeface="Calibri"/>
                <a:cs typeface="Calibri"/>
                <a:sym typeface="Calibri"/>
              </a:rPr>
              <a:t>and the roll is expected to exceed </a:t>
            </a:r>
            <a:r>
              <a:rPr lang="en-GB" sz="1000" b="0" i="0" u="none" strike="noStrike" cap="none" dirty="0" smtClean="0">
                <a:solidFill>
                  <a:schemeClr val="dk1"/>
                </a:solidFill>
                <a:latin typeface="Calibri"/>
                <a:ea typeface="Calibri"/>
                <a:cs typeface="Calibri"/>
                <a:sym typeface="Calibri"/>
              </a:rPr>
              <a:t>240 </a:t>
            </a:r>
            <a:r>
              <a:rPr lang="en-GB" sz="1000" b="0" i="0" u="none" strike="noStrike" cap="none" dirty="0">
                <a:solidFill>
                  <a:schemeClr val="dk1"/>
                </a:solidFill>
                <a:latin typeface="Calibri"/>
                <a:ea typeface="Calibri"/>
                <a:cs typeface="Calibri"/>
                <a:sym typeface="Calibri"/>
              </a:rPr>
              <a:t>by the end of the year. The school </a:t>
            </a:r>
            <a:r>
              <a:rPr lang="en-GB" sz="1000" dirty="0"/>
              <a:t>is divided into </a:t>
            </a:r>
            <a:r>
              <a:rPr lang="en-GB" sz="1000" b="0" i="0" u="none" strike="noStrike" cap="none" dirty="0">
                <a:solidFill>
                  <a:schemeClr val="dk1"/>
                </a:solidFill>
                <a:latin typeface="Calibri"/>
                <a:ea typeface="Calibri"/>
                <a:cs typeface="Calibri"/>
                <a:sym typeface="Calibri"/>
              </a:rPr>
              <a:t> 3 Learning Teams </a:t>
            </a:r>
            <a:r>
              <a:rPr lang="mr-IN" sz="1000" b="0" i="0" u="none" strike="noStrike" cap="none" dirty="0" smtClean="0">
                <a:solidFill>
                  <a:schemeClr val="dk1"/>
                </a:solidFill>
                <a:latin typeface="Calibri"/>
                <a:ea typeface="Calibri"/>
                <a:cs typeface="Calibri"/>
                <a:sym typeface="Calibri"/>
              </a:rPr>
              <a:t>–</a:t>
            </a:r>
            <a:r>
              <a:rPr lang="en-GB" sz="1000" dirty="0" smtClean="0"/>
              <a:t> </a:t>
            </a:r>
            <a:r>
              <a:rPr lang="en-GB" sz="1000" b="0" i="0" u="none" strike="noStrike" cap="none" dirty="0" smtClean="0">
                <a:solidFill>
                  <a:schemeClr val="dk1"/>
                </a:solidFill>
                <a:latin typeface="Calibri"/>
                <a:ea typeface="Calibri"/>
                <a:cs typeface="Calibri"/>
                <a:sym typeface="Calibri"/>
              </a:rPr>
              <a:t>Junior/</a:t>
            </a:r>
            <a:r>
              <a:rPr lang="en-GB" sz="1000" b="0" i="0" u="none" strike="noStrike" cap="none" dirty="0" err="1" smtClean="0">
                <a:solidFill>
                  <a:schemeClr val="dk1"/>
                </a:solidFill>
                <a:latin typeface="Calibri"/>
                <a:ea typeface="Calibri"/>
                <a:cs typeface="Calibri"/>
                <a:sym typeface="Calibri"/>
              </a:rPr>
              <a:t>Mokihi</a:t>
            </a:r>
            <a:r>
              <a:rPr lang="en-GB" sz="1000" b="0" i="0" u="none" strike="noStrike" cap="none" dirty="0" smtClean="0">
                <a:solidFill>
                  <a:schemeClr val="dk1"/>
                </a:solidFill>
                <a:latin typeface="Calibri"/>
                <a:ea typeface="Calibri"/>
                <a:cs typeface="Calibri"/>
                <a:sym typeface="Calibri"/>
              </a:rPr>
              <a:t>, Middle/Waka </a:t>
            </a:r>
            <a:r>
              <a:rPr lang="en-GB" sz="1000" b="0" i="0" u="none" strike="noStrike" cap="none" dirty="0" err="1" smtClean="0">
                <a:solidFill>
                  <a:schemeClr val="dk1"/>
                </a:solidFill>
                <a:latin typeface="Calibri"/>
                <a:ea typeface="Calibri"/>
                <a:cs typeface="Calibri"/>
                <a:sym typeface="Calibri"/>
              </a:rPr>
              <a:t>Puhara</a:t>
            </a:r>
            <a:r>
              <a:rPr lang="en-GB" sz="1000" b="0" i="0" u="none" strike="noStrike" cap="none" dirty="0" smtClean="0">
                <a:solidFill>
                  <a:schemeClr val="dk1"/>
                </a:solidFill>
                <a:latin typeface="Calibri"/>
                <a:ea typeface="Calibri"/>
                <a:cs typeface="Calibri"/>
                <a:sym typeface="Calibri"/>
              </a:rPr>
              <a:t> and Senior Waka Hourua. Currently we have single classes levels  in New Entrants, Year 3 and Year 8, with composite  classes  in Year 1 / 2 , Years 4 / 5 and 6 / 7. Two classes exist at each of these levels.</a:t>
            </a:r>
          </a:p>
          <a:p>
            <a:pPr marL="342900" marR="0" lvl="0" indent="-342900" algn="just" rtl="0">
              <a:spcBef>
                <a:spcPts val="0"/>
              </a:spcBef>
              <a:spcAft>
                <a:spcPts val="0"/>
              </a:spcAft>
              <a:buClr>
                <a:schemeClr val="dk1"/>
              </a:buClr>
              <a:buSzPct val="100000"/>
              <a:buFont typeface="Arial"/>
              <a:buChar char="•"/>
            </a:pPr>
            <a:endParaRPr lang="en-GB" sz="1000" dirty="0"/>
          </a:p>
          <a:p>
            <a:pPr marL="342900" marR="0" lvl="0" indent="-342900" algn="just" rtl="0">
              <a:spcBef>
                <a:spcPts val="0"/>
              </a:spcBef>
              <a:spcAft>
                <a:spcPts val="0"/>
              </a:spcAft>
              <a:buClr>
                <a:schemeClr val="dk1"/>
              </a:buClr>
              <a:buSzPct val="100000"/>
              <a:buFont typeface="Arial"/>
              <a:buChar char="•"/>
            </a:pPr>
            <a:r>
              <a:rPr lang="en-GB" sz="1000" b="0" i="0" u="none" strike="noStrike" cap="none" dirty="0" smtClean="0">
                <a:solidFill>
                  <a:schemeClr val="dk1"/>
                </a:solidFill>
                <a:latin typeface="Calibri"/>
                <a:ea typeface="Calibri"/>
                <a:cs typeface="Calibri"/>
                <a:sym typeface="Calibri"/>
              </a:rPr>
              <a:t>The </a:t>
            </a:r>
            <a:r>
              <a:rPr lang="en-GB" sz="1000" b="0" i="0" u="none" strike="noStrike" cap="none" dirty="0">
                <a:solidFill>
                  <a:schemeClr val="dk1"/>
                </a:solidFill>
                <a:latin typeface="Calibri"/>
                <a:ea typeface="Calibri"/>
                <a:cs typeface="Calibri"/>
                <a:sym typeface="Calibri"/>
              </a:rPr>
              <a:t>new Integration Agreement sets out ratios of tagged positions within the school, however all staff are required to attend church services and actively support the special character of the school as laid down through Anglican formularies. There are several part-time staff including beginning teacher release, ORS, teacher aides and teacher release. There is a talented range of support staff including the office manager, part-time office assistant and caretaker.</a:t>
            </a:r>
          </a:p>
          <a:p>
            <a:pPr marL="342900" marR="0" lvl="0" indent="-342900" algn="just" rtl="0">
              <a:spcBef>
                <a:spcPts val="0"/>
              </a:spcBef>
              <a:spcAft>
                <a:spcPts val="0"/>
              </a:spcAft>
              <a:buClr>
                <a:schemeClr val="dk1"/>
              </a:buClr>
              <a:buSzPct val="25000"/>
              <a:buFont typeface="Arial"/>
              <a:buNone/>
            </a:pPr>
            <a:r>
              <a:rPr lang="en-GB" sz="1000" b="0" i="0" u="none" strike="noStrike" cap="none" dirty="0">
                <a:solidFill>
                  <a:schemeClr val="dk1"/>
                </a:solidFill>
                <a:latin typeface="Calibri"/>
                <a:ea typeface="Calibri"/>
                <a:cs typeface="Calibri"/>
                <a:sym typeface="Calibri"/>
              </a:rPr>
              <a:t> </a:t>
            </a:r>
          </a:p>
          <a:p>
            <a:pPr marL="342900" marR="0" lvl="0" indent="-342900" algn="just" rtl="0">
              <a:spcBef>
                <a:spcPts val="0"/>
              </a:spcBef>
              <a:spcAft>
                <a:spcPts val="0"/>
              </a:spcAft>
              <a:buClr>
                <a:schemeClr val="dk1"/>
              </a:buClr>
              <a:buSzPct val="100000"/>
              <a:buFont typeface="Arial"/>
              <a:buChar char="•"/>
            </a:pPr>
            <a:r>
              <a:rPr lang="en-GB" sz="1000" b="0" i="0" u="none" strike="noStrike" cap="none" dirty="0">
                <a:solidFill>
                  <a:schemeClr val="dk1"/>
                </a:solidFill>
                <a:latin typeface="Calibri"/>
                <a:ea typeface="Calibri"/>
                <a:cs typeface="Calibri"/>
                <a:sym typeface="Calibri"/>
              </a:rPr>
              <a:t>The school is well supported by an active and responsive Parents Association, who fundraise to support the purchase of resources, as well as providing a hospitality role, vital to the family-oriented community. Our families comes from a range of denominations represen</a:t>
            </a:r>
            <a:r>
              <a:rPr lang="en-GB" sz="1000" dirty="0"/>
              <a:t>ting</a:t>
            </a:r>
            <a:r>
              <a:rPr lang="en-GB" sz="1000" b="0" i="0" u="none" strike="noStrike" cap="none" dirty="0">
                <a:solidFill>
                  <a:schemeClr val="dk1"/>
                </a:solidFill>
                <a:latin typeface="Calibri"/>
                <a:ea typeface="Calibri"/>
                <a:cs typeface="Calibri"/>
                <a:sym typeface="Calibri"/>
              </a:rPr>
              <a:t> the wider Christchurch community with 95% preference and 5% non-preference families among the number.</a:t>
            </a:r>
          </a:p>
          <a:p>
            <a:pPr marL="342900" marR="0" lvl="0" indent="-342900" algn="l" rtl="0">
              <a:spcBef>
                <a:spcPts val="0"/>
              </a:spcBef>
              <a:buClr>
                <a:schemeClr val="dk1"/>
              </a:buClr>
              <a:buSzPct val="25000"/>
              <a:buFont typeface="Arial"/>
              <a:buNone/>
            </a:pPr>
            <a:endParaRPr sz="3200" b="0" i="0" u="none" strike="noStrike" cap="none" dirty="0">
              <a:solidFill>
                <a:schemeClr val="dk1"/>
              </a:solidFill>
              <a:latin typeface="Calibri"/>
              <a:ea typeface="Calibri"/>
              <a:cs typeface="Calibri"/>
              <a:sym typeface="Calibri"/>
            </a:endParaRPr>
          </a:p>
        </p:txBody>
      </p:sp>
      <p:sp>
        <p:nvSpPr>
          <p:cNvPr id="146" name="Shape 146"/>
          <p:cNvSpPr txBox="1"/>
          <p:nvPr/>
        </p:nvSpPr>
        <p:spPr>
          <a:xfrm>
            <a:off x="2528685" y="4663216"/>
            <a:ext cx="5754917" cy="52321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GB" sz="1400" b="0" i="0" u="none" strike="noStrike" cap="none" dirty="0">
                <a:solidFill>
                  <a:srgbClr val="000000"/>
                </a:solidFill>
                <a:latin typeface="Arial"/>
                <a:ea typeface="Arial"/>
                <a:cs typeface="Arial"/>
                <a:sym typeface="Arial"/>
              </a:rPr>
              <a:t>Transforming Lives Through the St Mark’s Story</a:t>
            </a:r>
          </a:p>
          <a:p>
            <a:pPr marL="0" marR="0" lvl="0" indent="0" algn="l" rtl="0">
              <a:lnSpc>
                <a:spcPct val="100000"/>
              </a:lnSpc>
              <a:spcBef>
                <a:spcPts val="0"/>
              </a:spcBef>
              <a:spcAft>
                <a:spcPts val="0"/>
              </a:spcAft>
              <a:buClr>
                <a:srgbClr val="000000"/>
              </a:buClr>
              <a:buFont typeface="Arial"/>
              <a:buNone/>
            </a:pPr>
            <a:endParaRPr sz="1400" b="0" i="0" u="none" strike="noStrike" cap="none" dirty="0">
              <a:solidFill>
                <a:srgbClr val="000000"/>
              </a:solidFill>
              <a:latin typeface="Arial"/>
              <a:ea typeface="Arial"/>
              <a:cs typeface="Arial"/>
              <a:sym typeface="Arial"/>
            </a:endParaRPr>
          </a:p>
        </p:txBody>
      </p:sp>
      <p:sp>
        <p:nvSpPr>
          <p:cNvPr id="147" name="Shape 14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GB" sz="1200" b="0" i="0" u="none" strike="noStrike" cap="none">
                <a:solidFill>
                  <a:srgbClr val="888888"/>
                </a:solidFill>
                <a:latin typeface="Arial"/>
                <a:ea typeface="Arial"/>
                <a:cs typeface="Arial"/>
                <a:sym typeface="Arial"/>
              </a:rPr>
              <a:t>7</a:t>
            </a:fld>
            <a:endParaRPr lang="en-GB" sz="1200" b="0" i="0" u="none" strike="noStrike" cap="none">
              <a:solidFill>
                <a:srgbClr val="888888"/>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87037"/>
            <a:ext cx="8520599" cy="830688"/>
          </a:xfrm>
        </p:spPr>
        <p:txBody>
          <a:bodyPr/>
          <a:lstStyle/>
          <a:p>
            <a:r>
              <a:rPr lang="en-GB" smtClean="0"/>
              <a:t>National </a:t>
            </a:r>
            <a:r>
              <a:rPr lang="en-GB"/>
              <a:t>Education </a:t>
            </a:r>
            <a:r>
              <a:rPr lang="en-GB">
                <a:latin typeface="Calibri"/>
                <a:ea typeface="Calibri"/>
                <a:cs typeface="Calibri"/>
                <a:sym typeface="Calibri"/>
              </a:rPr>
              <a:t>P</a:t>
            </a:r>
            <a:r>
              <a:rPr lang="en-GB"/>
              <a:t>riorities</a:t>
            </a:r>
            <a:endParaRPr lang="en-US" dirty="0"/>
          </a:p>
        </p:txBody>
      </p:sp>
      <p:sp>
        <p:nvSpPr>
          <p:cNvPr id="3" name="Text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dirty="0" smtClean="0"/>
              <a:t>These have been set by the government and form the basis of the current NAG (National Achievement Guidelines) 1. They are:</a:t>
            </a:r>
          </a:p>
          <a:p>
            <a:pPr marL="171450" indent="-171450">
              <a:buClrTx/>
              <a:buSzTx/>
            </a:pPr>
            <a:r>
              <a:rPr lang="en-US" sz="1200" dirty="0" smtClean="0"/>
              <a:t>The opportunity to access knowledge and  skills, and attitudes and values outlined in the National Curriculum Framework and the National Curriculum Statements.</a:t>
            </a:r>
          </a:p>
          <a:p>
            <a:pPr marL="171450" indent="-171450">
              <a:buClrTx/>
              <a:buSzTx/>
            </a:pPr>
            <a:r>
              <a:rPr lang="en-US" sz="1200" dirty="0" smtClean="0"/>
              <a:t>Provision of a safe physical and emotional learning environment (currently NAG 5).</a:t>
            </a:r>
          </a:p>
          <a:p>
            <a:pPr marL="171450" indent="-171450">
              <a:buClrTx/>
              <a:buSzTx/>
            </a:pPr>
            <a:r>
              <a:rPr lang="en-US" sz="1200" dirty="0" smtClean="0"/>
              <a:t>Raising levels of literacy and numeracy and/or </a:t>
            </a:r>
            <a:r>
              <a:rPr lang="en-US" sz="1200" dirty="0" err="1" smtClean="0"/>
              <a:t>te</a:t>
            </a:r>
            <a:r>
              <a:rPr lang="en-US" sz="1200" dirty="0" smtClean="0"/>
              <a:t> reo </a:t>
            </a:r>
            <a:r>
              <a:rPr lang="en-US" sz="1200" dirty="0" err="1" smtClean="0"/>
              <a:t>matatini</a:t>
            </a:r>
            <a:r>
              <a:rPr lang="en-US" sz="1200" dirty="0" smtClean="0"/>
              <a:t> and </a:t>
            </a:r>
            <a:r>
              <a:rPr lang="en-US" sz="1200" dirty="0" err="1" smtClean="0"/>
              <a:t>pāngarau</a:t>
            </a:r>
            <a:r>
              <a:rPr lang="en-US" sz="1200" dirty="0" smtClean="0"/>
              <a:t> especially in years 1 </a:t>
            </a:r>
            <a:r>
              <a:rPr lang="mr-IN" sz="1200" dirty="0" smtClean="0"/>
              <a:t>–</a:t>
            </a:r>
            <a:r>
              <a:rPr lang="en-US" sz="1200" dirty="0" smtClean="0"/>
              <a:t> 8. Emphasis is to be placed on those who are not progressing and /or achieving, those who are at risk of not progressing and/or achieving, who have special learning needs (including gifted and talented students) and aspects of the curriculum that require specific attention.</a:t>
            </a:r>
          </a:p>
          <a:p>
            <a:pPr marL="171450" indent="-171450">
              <a:buClrTx/>
              <a:buSzTx/>
            </a:pPr>
            <a:r>
              <a:rPr lang="en-US" sz="1200" dirty="0" smtClean="0"/>
              <a:t>Better utilization of student achievement data </a:t>
            </a:r>
            <a:r>
              <a:rPr lang="mr-IN" sz="1200" dirty="0" smtClean="0"/>
              <a:t>–</a:t>
            </a:r>
            <a:r>
              <a:rPr lang="en-US" sz="1200" dirty="0" smtClean="0"/>
              <a:t> gathering of assessment evidence to evaluate progress of students and to inform program planning.</a:t>
            </a:r>
          </a:p>
          <a:p>
            <a:pPr marL="171450" indent="-171450">
              <a:buClrTx/>
              <a:buSzTx/>
            </a:pPr>
            <a:r>
              <a:rPr lang="en-US" sz="1200" dirty="0" smtClean="0"/>
              <a:t>Career guidance from year 7 upwards with special emphasis on those students who are at risk or unprepared for the transition to the workplace or further study.</a:t>
            </a:r>
          </a:p>
          <a:p>
            <a:pPr marL="171450" indent="-171450">
              <a:buClrTx/>
              <a:buSzTx/>
            </a:pPr>
            <a:r>
              <a:rPr lang="en-US" sz="1200" dirty="0" smtClean="0"/>
              <a:t>In consultation with the school’s Māori community, improving learning outcomes for Māori students.</a:t>
            </a:r>
          </a:p>
          <a:p>
            <a:pPr marL="171450" indent="-171450">
              <a:buClrTx/>
              <a:buSzTx/>
            </a:pPr>
            <a:r>
              <a:rPr lang="en-US" sz="1200" dirty="0" smtClean="0"/>
              <a:t>Reporting to students and parents/whanau on the achievement of individual students, and to the school’s community on the achievement of students as a whole. Also reporting on identified groups within these priorities (currently NAG 2)</a:t>
            </a:r>
          </a:p>
          <a:p>
            <a:pPr marL="171450" indent="-171450">
              <a:buClrTx/>
              <a:buSzTx/>
            </a:pPr>
            <a:r>
              <a:rPr lang="en-US" sz="1200" dirty="0" smtClean="0"/>
              <a:t>Science/</a:t>
            </a:r>
            <a:r>
              <a:rPr lang="en-US" sz="1200" dirty="0" err="1" smtClean="0"/>
              <a:t>Pūtaiao</a:t>
            </a:r>
            <a:r>
              <a:rPr lang="en-US" sz="1200" dirty="0" smtClean="0"/>
              <a:t> and Digital Technology have been recent additions to areas of import in the National Curriculum Framework</a:t>
            </a:r>
            <a:r>
              <a:rPr lang="en-US" sz="1200" dirty="0" smtClean="0"/>
              <a:t>.</a:t>
            </a:r>
            <a:endParaRPr lang="en-US" sz="1200" dirty="0" smtClean="0"/>
          </a:p>
          <a:p>
            <a:pPr marL="171450" indent="-171450">
              <a:buClrTx/>
              <a:buSzTx/>
            </a:pPr>
            <a:r>
              <a:rPr lang="en-US" sz="1200" dirty="0" smtClean="0"/>
              <a:t>School planning will reflect these priorities , using current evaluative data and evidence, and the Annual Report will provide details for progress towards these targets and those targets in the future</a:t>
            </a:r>
            <a:r>
              <a:rPr lang="en-US" sz="1200" dirty="0" smtClean="0"/>
              <a:t>.</a:t>
            </a:r>
            <a:endParaRPr lang="en-US" sz="1200" dirty="0" smtClean="0"/>
          </a:p>
          <a:p>
            <a:pPr marL="171450" lvl="0" indent="-171450" algn="ctr">
              <a:buClrTx/>
              <a:buSzTx/>
            </a:pPr>
            <a:r>
              <a:rPr lang="en-GB" sz="1200" dirty="0" smtClean="0">
                <a:solidFill>
                  <a:srgbClr val="000000"/>
                </a:solidFill>
                <a:latin typeface="Arial"/>
                <a:ea typeface="Arial"/>
                <a:cs typeface="Arial"/>
                <a:sym typeface="Arial"/>
              </a:rPr>
              <a:t>Transforming </a:t>
            </a:r>
            <a:r>
              <a:rPr lang="en-GB" sz="1200" dirty="0">
                <a:solidFill>
                  <a:srgbClr val="000000"/>
                </a:solidFill>
                <a:latin typeface="Arial"/>
                <a:ea typeface="Arial"/>
                <a:cs typeface="Arial"/>
                <a:sym typeface="Arial"/>
              </a:rPr>
              <a:t>Lives Through the St Mark’s Story</a:t>
            </a:r>
          </a:p>
          <a:p>
            <a:pPr marL="171450" indent="-171450">
              <a:buClrTx/>
              <a:buSzTx/>
            </a:pPr>
            <a:endParaRPr lang="en-US" sz="1200" dirty="0" smtClean="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GB" sz="1200" b="0" i="0" u="none" strike="noStrike" cap="none" smtClean="0">
                <a:solidFill>
                  <a:srgbClr val="888888"/>
                </a:solidFill>
                <a:latin typeface="Arial"/>
                <a:ea typeface="Arial"/>
                <a:cs typeface="Arial"/>
                <a:sym typeface="Arial"/>
              </a:rPr>
              <a:t>8</a:t>
            </a:fld>
            <a:endParaRPr lang="en-GB" sz="1200" b="0" i="0" u="none" strike="noStrike" cap="none">
              <a:solidFill>
                <a:srgbClr val="888888"/>
              </a:solidFill>
              <a:latin typeface="Arial"/>
              <a:ea typeface="Arial"/>
              <a:cs typeface="Arial"/>
              <a:sym typeface="Arial"/>
            </a:endParaRPr>
          </a:p>
        </p:txBody>
      </p:sp>
    </p:spTree>
    <p:extLst>
      <p:ext uri="{BB962C8B-B14F-4D97-AF65-F5344CB8AC3E}">
        <p14:creationId xmlns:p14="http://schemas.microsoft.com/office/powerpoint/2010/main" val="527634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66255"/>
            <a:ext cx="8520599" cy="851470"/>
          </a:xfrm>
        </p:spPr>
        <p:txBody>
          <a:bodyPr/>
          <a:lstStyle/>
          <a:p>
            <a:r>
              <a:rPr lang="en-US" dirty="0" smtClean="0"/>
              <a:t>Recognizing New Zealand’s Cultural Diversity</a:t>
            </a:r>
            <a:endParaRPr lang="en-US" dirty="0"/>
          </a:p>
        </p:txBody>
      </p:sp>
      <p:sp>
        <p:nvSpPr>
          <p:cNvPr id="3" name="Text Placeholder 2"/>
          <p:cNvSpPr>
            <a:spLocks noGrp="1"/>
          </p:cNvSpPr>
          <p:nvPr>
            <p:ph type="body" idx="1"/>
          </p:nvPr>
        </p:nvSpPr>
        <p:spPr>
          <a:xfrm>
            <a:off x="311700" y="904010"/>
            <a:ext cx="8520599" cy="3859376"/>
          </a:xfrm>
        </p:spPr>
        <p:txBody>
          <a:bodyPr/>
          <a:lstStyle/>
          <a:p>
            <a:pPr lvl="0" indent="-342900" algn="just">
              <a:buSzPct val="25000"/>
              <a:buNone/>
            </a:pPr>
            <a:r>
              <a:rPr lang="en-GB" sz="1200" dirty="0" smtClean="0"/>
              <a:t>St Mark’s School, as appropriate to it’s community will develop procedures, practices and programs that reflect New Zealand’s cultural</a:t>
            </a:r>
          </a:p>
          <a:p>
            <a:pPr lvl="0" indent="-342900" algn="just">
              <a:buSzPct val="25000"/>
              <a:buNone/>
            </a:pPr>
            <a:r>
              <a:rPr lang="en-GB" sz="1200" dirty="0"/>
              <a:t>d</a:t>
            </a:r>
            <a:r>
              <a:rPr lang="en-GB" sz="1200" dirty="0" smtClean="0"/>
              <a:t>iversity and the unique position of the Māori culture as first peoples and indigenous to New Zealand. St Mark’s School will take steps</a:t>
            </a:r>
          </a:p>
          <a:p>
            <a:pPr lvl="0" indent="-342900" algn="just">
              <a:buSzPct val="25000"/>
              <a:buNone/>
            </a:pPr>
            <a:r>
              <a:rPr lang="en-GB" sz="1200" dirty="0"/>
              <a:t>t</a:t>
            </a:r>
            <a:r>
              <a:rPr lang="en-GB" sz="1200" dirty="0" smtClean="0"/>
              <a:t>o </a:t>
            </a:r>
            <a:r>
              <a:rPr lang="en-GB" sz="1200" dirty="0" smtClean="0"/>
              <a:t>honour the memorandum of understanding between Ngai </a:t>
            </a:r>
            <a:r>
              <a:rPr lang="en-GB" sz="1200" dirty="0" err="1" smtClean="0"/>
              <a:t>Tahu</a:t>
            </a:r>
            <a:r>
              <a:rPr lang="en-GB" sz="1200" dirty="0" smtClean="0"/>
              <a:t> and the Ministry of Education, and provide instruction in </a:t>
            </a:r>
            <a:r>
              <a:rPr lang="en-GB" sz="1200" dirty="0" err="1" smtClean="0"/>
              <a:t>Tikanga</a:t>
            </a:r>
            <a:endParaRPr lang="en-GB" sz="1200" dirty="0" smtClean="0"/>
          </a:p>
          <a:p>
            <a:pPr lvl="0" indent="-342900" algn="just">
              <a:buSzPct val="25000"/>
              <a:buNone/>
            </a:pPr>
            <a:r>
              <a:rPr lang="en-GB" sz="1200" dirty="0" smtClean="0"/>
              <a:t>(Māori culture) and </a:t>
            </a:r>
            <a:r>
              <a:rPr lang="en-GB" sz="1200" dirty="0" err="1" smtClean="0"/>
              <a:t>Te</a:t>
            </a:r>
            <a:r>
              <a:rPr lang="en-GB" sz="1200" dirty="0" smtClean="0"/>
              <a:t> Reo Māori (Māori language) for all students.</a:t>
            </a:r>
            <a:endParaRPr lang="en-GB" sz="1200" dirty="0"/>
          </a:p>
          <a:p>
            <a:pPr lvl="0" indent="-342900" algn="just">
              <a:buSzPct val="25000"/>
              <a:buNone/>
            </a:pPr>
            <a:endParaRPr lang="en-GB" sz="1200" b="1" i="1" dirty="0" smtClean="0"/>
          </a:p>
          <a:p>
            <a:pPr lvl="0" indent="-342900" algn="just">
              <a:buSzPct val="25000"/>
              <a:buNone/>
            </a:pPr>
            <a:r>
              <a:rPr lang="en-GB" sz="1200" b="1" i="1" dirty="0" smtClean="0"/>
              <a:t>FOR STAFF THIS MEANS:</a:t>
            </a:r>
            <a:r>
              <a:rPr lang="en-GB" sz="1200" dirty="0" smtClean="0"/>
              <a:t> </a:t>
            </a:r>
          </a:p>
          <a:p>
            <a:pPr lvl="0" indent="-342900" algn="just">
              <a:buSzPct val="25000"/>
              <a:buAutoNum type="arabicPeriod"/>
            </a:pPr>
            <a:r>
              <a:rPr lang="en-GB" sz="1200" dirty="0" smtClean="0"/>
              <a:t>Pursuing a high level of understanding of </a:t>
            </a:r>
            <a:r>
              <a:rPr lang="en-GB" sz="1200" dirty="0" err="1" smtClean="0"/>
              <a:t>Tikanga</a:t>
            </a:r>
            <a:r>
              <a:rPr lang="en-GB" sz="1200" dirty="0" smtClean="0"/>
              <a:t> Māori and </a:t>
            </a:r>
            <a:r>
              <a:rPr lang="en-GB" sz="1200" dirty="0" err="1" smtClean="0"/>
              <a:t>Te</a:t>
            </a:r>
            <a:r>
              <a:rPr lang="en-GB" sz="1200" dirty="0" smtClean="0"/>
              <a:t> Reo Māori.</a:t>
            </a:r>
          </a:p>
          <a:p>
            <a:pPr lvl="0" indent="-342900" algn="just">
              <a:buSzPct val="25000"/>
              <a:buAutoNum type="arabicPeriod"/>
            </a:pPr>
            <a:r>
              <a:rPr lang="en-GB" sz="1200" dirty="0" smtClean="0"/>
              <a:t>Having sound knowledge and understanding of the implications of the Treaty of Waitangi.</a:t>
            </a:r>
          </a:p>
          <a:p>
            <a:pPr lvl="0" indent="-342900" algn="just">
              <a:buSzPct val="25000"/>
              <a:buAutoNum type="arabicPeriod"/>
            </a:pPr>
            <a:r>
              <a:rPr lang="en-GB" sz="1200" dirty="0" smtClean="0"/>
              <a:t>Having high expectations of Māori and Pasifika learners.</a:t>
            </a:r>
          </a:p>
          <a:p>
            <a:pPr lvl="0" indent="-342900" algn="just">
              <a:buSzPct val="25000"/>
              <a:buAutoNum type="arabicPeriod"/>
            </a:pPr>
            <a:r>
              <a:rPr lang="en-GB" sz="1200" dirty="0" smtClean="0"/>
              <a:t>Understanding the unique Māori and Pasifika cultures.</a:t>
            </a:r>
          </a:p>
          <a:p>
            <a:pPr lvl="0" indent="-342900" algn="just">
              <a:buSzPct val="25000"/>
              <a:buNone/>
            </a:pPr>
            <a:r>
              <a:rPr lang="en-GB" sz="1200" b="1" i="1" dirty="0" smtClean="0"/>
              <a:t>FOR LEARNERS THIS MEANS:</a:t>
            </a:r>
          </a:p>
          <a:p>
            <a:pPr lvl="0" indent="-342900" algn="just">
              <a:buSzPct val="25000"/>
              <a:buNone/>
            </a:pPr>
            <a:r>
              <a:rPr lang="en-GB" sz="1200" dirty="0"/>
              <a:t>	</a:t>
            </a:r>
            <a:r>
              <a:rPr lang="en-GB" sz="1200" dirty="0" smtClean="0"/>
              <a:t>For all learners at St Mark’s School instruction in </a:t>
            </a:r>
            <a:r>
              <a:rPr lang="en-GB" sz="1200" dirty="0" err="1" smtClean="0"/>
              <a:t>Taha</a:t>
            </a:r>
            <a:r>
              <a:rPr lang="en-GB" sz="1200" dirty="0" smtClean="0"/>
              <a:t> Māori and/or </a:t>
            </a:r>
            <a:r>
              <a:rPr lang="en-GB" sz="1200" dirty="0" err="1" smtClean="0"/>
              <a:t>Tikanga</a:t>
            </a:r>
            <a:r>
              <a:rPr lang="en-GB" sz="1200" dirty="0" smtClean="0"/>
              <a:t> Māori will be provided as part of the curriculum. Instruction in </a:t>
            </a:r>
            <a:r>
              <a:rPr lang="en-GB" sz="1200" dirty="0" err="1" smtClean="0"/>
              <a:t>Te</a:t>
            </a:r>
            <a:r>
              <a:rPr lang="en-GB" sz="1200" dirty="0" smtClean="0"/>
              <a:t> Reo Māori will take place in consultation with the community with a long term view of delivery.</a:t>
            </a:r>
          </a:p>
          <a:p>
            <a:pPr lvl="0" indent="-342900" algn="just">
              <a:buSzPct val="25000"/>
              <a:buNone/>
            </a:pPr>
            <a:r>
              <a:rPr lang="en-GB" sz="1200" dirty="0"/>
              <a:t>	</a:t>
            </a:r>
            <a:r>
              <a:rPr lang="en-GB" sz="1200" dirty="0" smtClean="0"/>
              <a:t>Access to strong Christian based </a:t>
            </a:r>
            <a:r>
              <a:rPr lang="en-GB" sz="1200" dirty="0" err="1" smtClean="0"/>
              <a:t>Kapahaka</a:t>
            </a:r>
            <a:r>
              <a:rPr lang="en-GB" sz="1200" dirty="0" smtClean="0"/>
              <a:t> programs that embed </a:t>
            </a:r>
            <a:r>
              <a:rPr lang="en-GB" sz="1200" dirty="0" err="1" smtClean="0"/>
              <a:t>Te</a:t>
            </a:r>
            <a:r>
              <a:rPr lang="en-GB" sz="1200" dirty="0" smtClean="0"/>
              <a:t> Reo and faith in action.</a:t>
            </a:r>
          </a:p>
          <a:p>
            <a:pPr lvl="0" indent="-342900" algn="just">
              <a:buSzPct val="25000"/>
              <a:buNone/>
            </a:pPr>
            <a:r>
              <a:rPr lang="en-GB" sz="1200" b="1" i="1" dirty="0" smtClean="0"/>
              <a:t>FOR SCHOOL MANAGEMENT THIS MEANS:</a:t>
            </a:r>
          </a:p>
          <a:p>
            <a:pPr lvl="0" indent="-342900" algn="just">
              <a:buSzPct val="25000"/>
              <a:buNone/>
            </a:pPr>
            <a:r>
              <a:rPr lang="en-GB" sz="1200" dirty="0"/>
              <a:t>	</a:t>
            </a:r>
            <a:r>
              <a:rPr lang="en-GB" sz="1200" dirty="0" smtClean="0"/>
              <a:t>Analysing achievement and progress for Māori and Pasifika learners not only those at risk.</a:t>
            </a:r>
          </a:p>
          <a:p>
            <a:pPr lvl="0" indent="-342900" algn="just">
              <a:buSzPct val="25000"/>
              <a:buNone/>
            </a:pPr>
            <a:r>
              <a:rPr lang="en-GB" sz="1200" dirty="0"/>
              <a:t>	</a:t>
            </a:r>
            <a:r>
              <a:rPr lang="en-GB" sz="1200" dirty="0" smtClean="0"/>
              <a:t>Setting specific targets specifically related to progress and achievement of Māori and Pasifika learners.</a:t>
            </a:r>
          </a:p>
          <a:p>
            <a:pPr lvl="0" indent="-342900" algn="just">
              <a:buSzPct val="25000"/>
              <a:buNone/>
            </a:pPr>
            <a:r>
              <a:rPr lang="en-GB" sz="1200" dirty="0"/>
              <a:t>	</a:t>
            </a:r>
            <a:r>
              <a:rPr lang="en-GB" sz="1200" dirty="0" smtClean="0"/>
              <a:t>Working with specialist teachers/Māori teachers and whanau to create action plans to meet the needs of learners. </a:t>
            </a:r>
          </a:p>
          <a:p>
            <a:pPr lvl="0" indent="-342900" algn="just">
              <a:buSzPct val="25000"/>
              <a:buNone/>
            </a:pPr>
            <a:r>
              <a:rPr lang="en-GB" sz="1200" b="1" i="1" dirty="0" smtClean="0"/>
              <a:t>FOR COMMUNITY THIS MEANS:</a:t>
            </a:r>
          </a:p>
          <a:p>
            <a:pPr lvl="0" indent="-342900" algn="just">
              <a:buSzPct val="25000"/>
              <a:buNone/>
            </a:pPr>
            <a:r>
              <a:rPr lang="en-GB" sz="1200" b="1" i="1" dirty="0" smtClean="0"/>
              <a:t>	</a:t>
            </a:r>
            <a:r>
              <a:rPr lang="en-GB" sz="1200" dirty="0" smtClean="0"/>
              <a:t>The views and concerns of Māori and Pasifika communities will canvassed and incorporated through consultation.</a:t>
            </a:r>
            <a:endParaRPr lang="en-GB" sz="1200" b="1" i="1" dirty="0" smtClean="0"/>
          </a:p>
          <a:p>
            <a:pPr lvl="0" indent="-342900" algn="just">
              <a:buSzPct val="25000"/>
              <a:buNone/>
            </a:pPr>
            <a:endParaRPr lang="en-GB" sz="1200" dirty="0"/>
          </a:p>
          <a:p>
            <a:pPr lvl="0" indent="-342900" algn="just">
              <a:buSzPct val="25000"/>
              <a:buNone/>
            </a:pPr>
            <a:endParaRPr lang="en-GB" sz="1200" dirty="0" smtClean="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GB" sz="1200" b="0" i="0" u="none" strike="noStrike" cap="none" smtClean="0">
                <a:solidFill>
                  <a:srgbClr val="888888"/>
                </a:solidFill>
                <a:latin typeface="Arial"/>
                <a:ea typeface="Arial"/>
                <a:cs typeface="Arial"/>
                <a:sym typeface="Arial"/>
              </a:rPr>
              <a:t>9</a:t>
            </a:fld>
            <a:endParaRPr lang="en-GB" sz="1200" b="0" i="0" u="none" strike="noStrike" cap="none">
              <a:solidFill>
                <a:srgbClr val="888888"/>
              </a:solidFill>
              <a:latin typeface="Arial"/>
              <a:ea typeface="Arial"/>
              <a:cs typeface="Arial"/>
              <a:sym typeface="Arial"/>
            </a:endParaRPr>
          </a:p>
        </p:txBody>
      </p:sp>
    </p:spTree>
    <p:extLst>
      <p:ext uri="{BB962C8B-B14F-4D97-AF65-F5344CB8AC3E}">
        <p14:creationId xmlns:p14="http://schemas.microsoft.com/office/powerpoint/2010/main" val="948706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6059</TotalTime>
  <Words>3989</Words>
  <Application>Microsoft Macintosh PowerPoint</Application>
  <PresentationFormat>On-screen Show (16:9)</PresentationFormat>
  <Paragraphs>506</Paragraphs>
  <Slides>23</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Lobster Two</vt:lpstr>
      <vt:lpstr>Mangal</vt:lpstr>
      <vt:lpstr>Wingdings</vt:lpstr>
      <vt:lpstr>Office Theme</vt:lpstr>
      <vt:lpstr>PowerPoint Presentation</vt:lpstr>
      <vt:lpstr>Vision Statement</vt:lpstr>
      <vt:lpstr>Ethos Statement:   Grounded in tradition, enlivened by innovation and inspired by God.     </vt:lpstr>
      <vt:lpstr> Our Values…..</vt:lpstr>
      <vt:lpstr>PowerPoint Presentation</vt:lpstr>
      <vt:lpstr>Contents</vt:lpstr>
      <vt:lpstr>St Mark’s School Community – an overview</vt:lpstr>
      <vt:lpstr>National Education Priorities</vt:lpstr>
      <vt:lpstr>Recognizing New Zealand’s Cultural Diversity</vt:lpstr>
      <vt:lpstr>Strategic Direction</vt:lpstr>
      <vt:lpstr>PowerPoint Presentation</vt:lpstr>
      <vt:lpstr>Strategic Area: Anglican Character Strategic Goal 1 : To infuse the Five Marks of Mission through every facet of St Mark’s School</vt:lpstr>
      <vt:lpstr>Strategic Area: Teaching and Learning Strategic Goal 2: To Unleash our full potential through Ako in the pursuit of equity and excellence. Annual Aims: </vt:lpstr>
      <vt:lpstr>Strategic Goal 2. continued</vt:lpstr>
      <vt:lpstr>Strategic Goal 2. continued </vt:lpstr>
      <vt:lpstr>Strategic Goal 2. continued</vt:lpstr>
      <vt:lpstr>Strategic Area 3: Community and Environment  Strategic Goal 3: To create a culturally responsive, supportive environment through the enhancement of community engagement.</vt:lpstr>
      <vt:lpstr>Strategic Goal 3: continued</vt:lpstr>
      <vt:lpstr>Progress and Achievement Target Groups for 2018</vt:lpstr>
      <vt:lpstr>Baseline data Term 1 2018: WRITING</vt:lpstr>
      <vt:lpstr>Baseline data Term 1 2018: READING</vt:lpstr>
      <vt:lpstr>Baseline Data Term 1 2018: MATHEMATICS</vt:lpstr>
      <vt:lpstr>PowerPoint Presentation</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47</cp:revision>
  <cp:lastPrinted>2018-02-16T01:11:15Z</cp:lastPrinted>
  <dcterms:modified xsi:type="dcterms:W3CDTF">2018-03-01T01:22:17Z</dcterms:modified>
</cp:coreProperties>
</file>